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Lst>
  <p:notesMasterIdLst>
    <p:notesMasterId r:id="rId52"/>
  </p:notesMasterIdLst>
  <p:handoutMasterIdLst>
    <p:handoutMasterId r:id="rId53"/>
  </p:handoutMasterIdLst>
  <p:sldIdLst>
    <p:sldId id="339" r:id="rId3"/>
    <p:sldId id="325" r:id="rId4"/>
    <p:sldId id="269" r:id="rId5"/>
    <p:sldId id="340" r:id="rId6"/>
    <p:sldId id="270" r:id="rId7"/>
    <p:sldId id="334" r:id="rId8"/>
    <p:sldId id="294" r:id="rId9"/>
    <p:sldId id="341" r:id="rId10"/>
    <p:sldId id="278" r:id="rId11"/>
    <p:sldId id="279" r:id="rId12"/>
    <p:sldId id="326" r:id="rId13"/>
    <p:sldId id="342" r:id="rId14"/>
    <p:sldId id="282" r:id="rId15"/>
    <p:sldId id="283" r:id="rId16"/>
    <p:sldId id="343" r:id="rId17"/>
    <p:sldId id="290" r:id="rId18"/>
    <p:sldId id="335" r:id="rId19"/>
    <p:sldId id="295" r:id="rId20"/>
    <p:sldId id="296" r:id="rId21"/>
    <p:sldId id="297" r:id="rId22"/>
    <p:sldId id="298" r:id="rId23"/>
    <p:sldId id="300" r:id="rId24"/>
    <p:sldId id="299" r:id="rId25"/>
    <p:sldId id="302" r:id="rId26"/>
    <p:sldId id="338" r:id="rId27"/>
    <p:sldId id="344" r:id="rId28"/>
    <p:sldId id="305" r:id="rId29"/>
    <p:sldId id="307" r:id="rId30"/>
    <p:sldId id="312" r:id="rId31"/>
    <p:sldId id="311" r:id="rId32"/>
    <p:sldId id="333" r:id="rId33"/>
    <p:sldId id="315" r:id="rId34"/>
    <p:sldId id="337" r:id="rId35"/>
    <p:sldId id="316" r:id="rId36"/>
    <p:sldId id="352" r:id="rId37"/>
    <p:sldId id="351" r:id="rId38"/>
    <p:sldId id="345" r:id="rId39"/>
    <p:sldId id="320" r:id="rId40"/>
    <p:sldId id="321" r:id="rId41"/>
    <p:sldId id="322" r:id="rId42"/>
    <p:sldId id="323" r:id="rId43"/>
    <p:sldId id="347" r:id="rId44"/>
    <p:sldId id="349" r:id="rId45"/>
    <p:sldId id="329" r:id="rId46"/>
    <p:sldId id="328" r:id="rId47"/>
    <p:sldId id="330" r:id="rId48"/>
    <p:sldId id="331" r:id="rId49"/>
    <p:sldId id="332" r:id="rId50"/>
    <p:sldId id="273" r:id="rId51"/>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B52"/>
    <a:srgbClr val="422379"/>
    <a:srgbClr val="7C0D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5" autoAdjust="0"/>
    <p:restoredTop sz="78462" autoAdjust="0"/>
  </p:normalViewPr>
  <p:slideViewPr>
    <p:cSldViewPr showGuides="1">
      <p:cViewPr>
        <p:scale>
          <a:sx n="114" d="100"/>
          <a:sy n="114" d="100"/>
        </p:scale>
        <p:origin x="-960" y="138"/>
      </p:cViewPr>
      <p:guideLst>
        <p:guide orient="horz" pos="2160"/>
        <p:guide pos="2880"/>
      </p:guideLst>
    </p:cSldViewPr>
  </p:slideViewPr>
  <p:outlineViewPr>
    <p:cViewPr>
      <p:scale>
        <a:sx n="33" d="100"/>
        <a:sy n="33" d="100"/>
      </p:scale>
      <p:origin x="36" y="155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layout/>
      <c:overlay val="0"/>
      <c:txPr>
        <a:bodyPr/>
        <a:lstStyle/>
        <a:p>
          <a:pPr>
            <a:defRPr sz="1800">
              <a:solidFill>
                <a:srgbClr val="4C5B52"/>
              </a:solidFill>
            </a:defRPr>
          </a:pPr>
          <a:endParaRPr lang="en-US"/>
        </a:p>
      </c:txPr>
    </c:title>
    <c:autoTitleDeleted val="0"/>
    <c:plotArea>
      <c:layout/>
      <c:pieChart>
        <c:varyColors val="1"/>
        <c:ser>
          <c:idx val="0"/>
          <c:order val="0"/>
          <c:tx>
            <c:strRef>
              <c:f>Sheet1!$B$1</c:f>
              <c:strCache>
                <c:ptCount val="1"/>
                <c:pt idx="0">
                  <c:v>Complaints</c:v>
                </c:pt>
              </c:strCache>
            </c:strRef>
          </c:tx>
          <c:dPt>
            <c:idx val="0"/>
            <c:bubble3D val="0"/>
            <c:spPr>
              <a:solidFill>
                <a:srgbClr val="422379"/>
              </a:solidFill>
            </c:spPr>
          </c:dPt>
          <c:cat>
            <c:strRef>
              <c:f>Sheet1!$A$2:$A$3</c:f>
              <c:strCache>
                <c:ptCount val="2"/>
                <c:pt idx="0">
                  <c:v>Misleading advertising</c:v>
                </c:pt>
                <c:pt idx="1">
                  <c:v>Other </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sz="1400">
              <a:solidFill>
                <a:srgbClr val="4C5B52"/>
              </a:solidFill>
            </a:defRPr>
          </a:pPr>
          <a:endParaRPr lang="en-US"/>
        </a:p>
      </c:txPr>
    </c:legend>
    <c:plotVisOnly val="1"/>
    <c:dispBlanksAs val="gap"/>
    <c:showDLblsOverMax val="0"/>
  </c:chart>
  <c:spPr>
    <a:ln>
      <a:solidFill>
        <a:srgbClr val="4C5B52"/>
      </a:solidFill>
    </a:ln>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C488F1D-C9A9-496A-9A76-E125365E299A}" type="datetimeFigureOut">
              <a:rPr lang="en-GB" smtClean="0"/>
              <a:t>17/09/2015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7BB921E-ECED-49AE-A87E-3A7C8B8C94B7}" type="slidenum">
              <a:rPr lang="en-GB" smtClean="0"/>
              <a:t>‹#›</a:t>
            </a:fld>
            <a:endParaRPr lang="en-GB"/>
          </a:p>
        </p:txBody>
      </p:sp>
    </p:spTree>
    <p:extLst>
      <p:ext uri="{BB962C8B-B14F-4D97-AF65-F5344CB8AC3E}">
        <p14:creationId xmlns:p14="http://schemas.microsoft.com/office/powerpoint/2010/main" val="31500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5363"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71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5366"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5367"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1F5832C-8A74-450F-B6D5-3E22F77F9020}" type="slidenum">
              <a:rPr lang="en-GB"/>
              <a:pPr>
                <a:defRPr/>
              </a:pPr>
              <a:t>‹#›</a:t>
            </a:fld>
            <a:endParaRPr lang="en-GB"/>
          </a:p>
        </p:txBody>
      </p:sp>
    </p:spTree>
    <p:extLst>
      <p:ext uri="{BB962C8B-B14F-4D97-AF65-F5344CB8AC3E}">
        <p14:creationId xmlns:p14="http://schemas.microsoft.com/office/powerpoint/2010/main" val="634031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a:t>
            </a:fld>
            <a:endParaRPr lang="en-GB"/>
          </a:p>
        </p:txBody>
      </p:sp>
    </p:spTree>
    <p:extLst>
      <p:ext uri="{BB962C8B-B14F-4D97-AF65-F5344CB8AC3E}">
        <p14:creationId xmlns:p14="http://schemas.microsoft.com/office/powerpoint/2010/main" val="104642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10</a:t>
            </a:fld>
            <a:endParaRPr lang="en-GB"/>
          </a:p>
        </p:txBody>
      </p:sp>
    </p:spTree>
    <p:extLst>
      <p:ext uri="{BB962C8B-B14F-4D97-AF65-F5344CB8AC3E}">
        <p14:creationId xmlns:p14="http://schemas.microsoft.com/office/powerpoint/2010/main" val="152925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11</a:t>
            </a:fld>
            <a:endParaRPr lang="en-GB"/>
          </a:p>
        </p:txBody>
      </p:sp>
    </p:spTree>
    <p:extLst>
      <p:ext uri="{BB962C8B-B14F-4D97-AF65-F5344CB8AC3E}">
        <p14:creationId xmlns:p14="http://schemas.microsoft.com/office/powerpoint/2010/main" val="193313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12</a:t>
            </a:fld>
            <a:endParaRPr lang="en-GB"/>
          </a:p>
        </p:txBody>
      </p:sp>
    </p:spTree>
    <p:extLst>
      <p:ext uri="{BB962C8B-B14F-4D97-AF65-F5344CB8AC3E}">
        <p14:creationId xmlns:p14="http://schemas.microsoft.com/office/powerpoint/2010/main" val="410438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13</a:t>
            </a:fld>
            <a:endParaRPr lang="en-GB"/>
          </a:p>
        </p:txBody>
      </p:sp>
    </p:spTree>
    <p:extLst>
      <p:ext uri="{BB962C8B-B14F-4D97-AF65-F5344CB8AC3E}">
        <p14:creationId xmlns:p14="http://schemas.microsoft.com/office/powerpoint/2010/main" val="294924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14</a:t>
            </a:fld>
            <a:endParaRPr lang="en-GB"/>
          </a:p>
        </p:txBody>
      </p:sp>
    </p:spTree>
    <p:extLst>
      <p:ext uri="{BB962C8B-B14F-4D97-AF65-F5344CB8AC3E}">
        <p14:creationId xmlns:p14="http://schemas.microsoft.com/office/powerpoint/2010/main" val="4037810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15</a:t>
            </a:fld>
            <a:endParaRPr lang="en-GB"/>
          </a:p>
        </p:txBody>
      </p:sp>
    </p:spTree>
    <p:extLst>
      <p:ext uri="{BB962C8B-B14F-4D97-AF65-F5344CB8AC3E}">
        <p14:creationId xmlns:p14="http://schemas.microsoft.com/office/powerpoint/2010/main" val="1179457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kern="0" dirty="0" smtClean="0">
                <a:solidFill>
                  <a:srgbClr val="4C5B52"/>
                </a:solidFill>
                <a:latin typeface="Arial"/>
                <a:cs typeface="Arial"/>
              </a:rPr>
              <a:t>The central principle of the Advertising Codes is that all advertisements wherever</a:t>
            </a:r>
            <a:r>
              <a:rPr lang="en-GB" kern="0" baseline="0" dirty="0" smtClean="0">
                <a:solidFill>
                  <a:srgbClr val="4C5B52"/>
                </a:solidFill>
                <a:latin typeface="Arial"/>
                <a:cs typeface="Arial"/>
              </a:rPr>
              <a:t> they appear should be legal, decent, honest and truthful.</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kern="0" baseline="0" dirty="0" smtClean="0">
                <a:solidFill>
                  <a:srgbClr val="4C5B52"/>
                </a:solidFill>
                <a:latin typeface="Arial"/>
                <a:cs typeface="Arial"/>
              </a:rPr>
              <a:t>Ads should be prepared with a sense of responsibility to the consumer and society and should reflect the spirit, not merely the letter of the rules.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kern="0" baseline="0" dirty="0" smtClean="0">
                <a:solidFill>
                  <a:srgbClr val="4C5B52"/>
                </a:solidFill>
                <a:latin typeface="Arial"/>
                <a:cs typeface="Arial"/>
              </a:rPr>
              <a:t>CAP – Committee of Advertising Practice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kern="0" baseline="0" dirty="0" smtClean="0">
                <a:solidFill>
                  <a:srgbClr val="4C5B52"/>
                </a:solidFill>
                <a:latin typeface="Arial"/>
                <a:cs typeface="Arial"/>
              </a:rPr>
              <a:t>BCAP – Broadcast Committee of Advertising Practice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kern="0" baseline="0" dirty="0" smtClean="0">
                <a:solidFill>
                  <a:srgbClr val="4C5B52"/>
                </a:solidFill>
                <a:latin typeface="Arial"/>
                <a:cs typeface="Arial"/>
              </a:rPr>
              <a:t>For more information about the Advertising Codes and the Committees that write them, please visit www.cap.org.uk </a:t>
            </a:r>
            <a:endParaRPr lang="en-GB" kern="0" dirty="0" smtClean="0">
              <a:solidFill>
                <a:srgbClr val="4C5B52"/>
              </a:solidFill>
              <a:latin typeface="Arial"/>
              <a:cs typeface="Arial"/>
            </a:endParaRPr>
          </a:p>
          <a:p>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16</a:t>
            </a:fld>
            <a:endParaRPr lang="en-GB"/>
          </a:p>
        </p:txBody>
      </p:sp>
    </p:spTree>
    <p:extLst>
      <p:ext uri="{BB962C8B-B14F-4D97-AF65-F5344CB8AC3E}">
        <p14:creationId xmlns:p14="http://schemas.microsoft.com/office/powerpoint/2010/main" val="3517866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Claims</a:t>
            </a:r>
            <a:r>
              <a:rPr lang="en-GB" baseline="0" dirty="0" smtClean="0"/>
              <a:t> should be truthful and give consumers enough information to make informed choices</a:t>
            </a:r>
          </a:p>
          <a:p>
            <a:pPr marL="171450" indent="-171450">
              <a:buFont typeface="Arial" panose="020B0604020202020204" pitchFamily="34" charset="0"/>
              <a:buChar char="•"/>
            </a:pPr>
            <a:r>
              <a:rPr lang="en-GB" baseline="0" dirty="0" smtClean="0"/>
              <a:t>Where advertisers make claims that are capable of being backed up by evidence (e.g. best selling), they should have this proof in place before making the claim. It will be required in the event of a complaint to the ASA.</a:t>
            </a:r>
          </a:p>
          <a:p>
            <a:pPr marL="171450" indent="-171450">
              <a:buFont typeface="Arial" panose="020B0604020202020204" pitchFamily="34" charset="0"/>
              <a:buChar char="•"/>
            </a:pPr>
            <a:r>
              <a:rPr lang="en-GB" baseline="0" dirty="0" smtClean="0"/>
              <a:t>Advertisers should deal honestly and truthfully with consumers</a:t>
            </a:r>
          </a:p>
          <a:p>
            <a:pPr marL="171450" indent="-171450">
              <a:buFont typeface="Arial" panose="020B0604020202020204" pitchFamily="34" charset="0"/>
              <a:buChar char="•"/>
            </a:pPr>
            <a:r>
              <a:rPr lang="en-GB" baseline="0" dirty="0" smtClean="0"/>
              <a:t>Advertisers should think about how their ads could be perceived</a:t>
            </a:r>
          </a:p>
          <a:p>
            <a:pPr marL="171450" indent="-171450">
              <a:buFont typeface="Arial" panose="020B0604020202020204" pitchFamily="34" charset="0"/>
              <a:buChar char="•"/>
            </a:pPr>
            <a:r>
              <a:rPr lang="en-GB" baseline="0" dirty="0" smtClean="0"/>
              <a:t>Advertisers should consider who is going to see their ads and where it is going to be placed.</a:t>
            </a:r>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17</a:t>
            </a:fld>
            <a:endParaRPr lang="en-GB"/>
          </a:p>
        </p:txBody>
      </p:sp>
    </p:spTree>
    <p:extLst>
      <p:ext uri="{BB962C8B-B14F-4D97-AF65-F5344CB8AC3E}">
        <p14:creationId xmlns:p14="http://schemas.microsoft.com/office/powerpoint/2010/main" val="322061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ASA receives complaints from members of the public, advertisers, and/or on behalf of an organisation or body with a direct interest in the subject of the complaint.</a:t>
            </a:r>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18</a:t>
            </a:fld>
            <a:endParaRPr lang="en-GB"/>
          </a:p>
        </p:txBody>
      </p:sp>
    </p:spTree>
    <p:extLst>
      <p:ext uri="{BB962C8B-B14F-4D97-AF65-F5344CB8AC3E}">
        <p14:creationId xmlns:p14="http://schemas.microsoft.com/office/powerpoint/2010/main" val="16044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If a complaint is</a:t>
            </a:r>
            <a:r>
              <a:rPr lang="en-GB" baseline="0" dirty="0" smtClean="0"/>
              <a:t> not within the remit of the ASA to act, the complainant is referred to the relevant body or organisation which can assist with their complaint.</a:t>
            </a:r>
          </a:p>
          <a:p>
            <a:pPr marL="171450" indent="-171450">
              <a:buFont typeface="Arial" panose="020B0604020202020204" pitchFamily="34" charset="0"/>
              <a:buChar char="•"/>
            </a:pPr>
            <a:r>
              <a:rPr lang="en-GB" baseline="0" dirty="0" smtClean="0"/>
              <a:t>Majority of the complaints the ASA receives (around 75%) do not pose a problem under the rules and no action is taken</a:t>
            </a:r>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19</a:t>
            </a:fld>
            <a:endParaRPr lang="en-GB"/>
          </a:p>
        </p:txBody>
      </p:sp>
    </p:spTree>
    <p:extLst>
      <p:ext uri="{BB962C8B-B14F-4D97-AF65-F5344CB8AC3E}">
        <p14:creationId xmlns:p14="http://schemas.microsoft.com/office/powerpoint/2010/main" val="16441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a:t>
            </a:fld>
            <a:endParaRPr lang="en-GB"/>
          </a:p>
        </p:txBody>
      </p:sp>
    </p:spTree>
    <p:extLst>
      <p:ext uri="{BB962C8B-B14F-4D97-AF65-F5344CB8AC3E}">
        <p14:creationId xmlns:p14="http://schemas.microsoft.com/office/powerpoint/2010/main" val="165971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ASA prefers to work by persuasion and consensus,</a:t>
            </a:r>
            <a:r>
              <a:rPr lang="en-GB" baseline="0" dirty="0" smtClean="0"/>
              <a:t> so where appropriate it will aim to resolve complaints informally with the advertiser. For example if the advertiser agrees to change or withdraw their ad after they have been contacted. This means that the complaint is not formally investigated and does require the ASA Council to make a ruling.</a:t>
            </a:r>
          </a:p>
          <a:p>
            <a:pPr marL="171450" indent="-171450">
              <a:buFont typeface="Arial" panose="020B0604020202020204" pitchFamily="34" charset="0"/>
              <a:buChar char="•"/>
            </a:pPr>
            <a:r>
              <a:rPr lang="en-GB" baseline="0" dirty="0" smtClean="0"/>
              <a:t>Formal investigations require the advertiser to defend their ad in writing and/or provide evidence to support any claims. Where needed the ASA will also seek expert advice.</a:t>
            </a:r>
          </a:p>
          <a:p>
            <a:pPr marL="171450" indent="-171450">
              <a:buFont typeface="Arial" panose="020B0604020202020204" pitchFamily="34" charset="0"/>
              <a:buChar char="•"/>
            </a:pPr>
            <a:r>
              <a:rPr lang="en-GB" baseline="0" dirty="0" smtClean="0"/>
              <a:t>In a formal investigation, all the parties involved, the complainant, advertiser and, if appropriate, the broadcaster are contacted and informed of the process.</a:t>
            </a:r>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20</a:t>
            </a:fld>
            <a:endParaRPr lang="en-GB"/>
          </a:p>
        </p:txBody>
      </p:sp>
    </p:spTree>
    <p:extLst>
      <p:ext uri="{BB962C8B-B14F-4D97-AF65-F5344CB8AC3E}">
        <p14:creationId xmlns:p14="http://schemas.microsoft.com/office/powerpoint/2010/main" val="66775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Final</a:t>
            </a:r>
            <a:r>
              <a:rPr lang="en-GB" baseline="0" dirty="0" smtClean="0"/>
              <a:t> rulings are also made available to the media</a:t>
            </a:r>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21</a:t>
            </a:fld>
            <a:endParaRPr lang="en-GB"/>
          </a:p>
        </p:txBody>
      </p:sp>
    </p:spTree>
    <p:extLst>
      <p:ext uri="{BB962C8B-B14F-4D97-AF65-F5344CB8AC3E}">
        <p14:creationId xmlns:p14="http://schemas.microsoft.com/office/powerpoint/2010/main" val="1712095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Two-thirds of the Council members</a:t>
            </a:r>
            <a:r>
              <a:rPr lang="en-GB" baseline="0" dirty="0" smtClean="0"/>
              <a:t> are independent of the advertising and media industries and offer a wide range of skills and experiences, by representing various perspectives across society, including young people, families, charities and consumer groups.</a:t>
            </a:r>
          </a:p>
          <a:p>
            <a:pPr marL="171450" indent="-171450">
              <a:buFont typeface="Arial" panose="020B0604020202020204" pitchFamily="34" charset="0"/>
              <a:buChar char="•"/>
            </a:pPr>
            <a:r>
              <a:rPr lang="en-GB" baseline="0" dirty="0" smtClean="0"/>
              <a:t>The remaining members have a professional background in the advertising or media sectors</a:t>
            </a:r>
          </a:p>
          <a:p>
            <a:pPr marL="171450" indent="-171450">
              <a:buFont typeface="Arial" panose="020B0604020202020204" pitchFamily="34" charset="0"/>
              <a:buChar char="•"/>
            </a:pPr>
            <a:r>
              <a:rPr lang="en-GB" dirty="0" smtClean="0"/>
              <a:t>Council members</a:t>
            </a:r>
            <a:r>
              <a:rPr lang="en-GB" baseline="0" dirty="0" smtClean="0"/>
              <a:t> are appointed for a maximum of two, three-year terms and receive an honorarium of up to £17,000 p.a.</a:t>
            </a:r>
          </a:p>
          <a:p>
            <a:pPr marL="171450" indent="-171450">
              <a:buFont typeface="Arial" panose="020B0604020202020204" pitchFamily="34" charset="0"/>
              <a:buChar char="•"/>
            </a:pPr>
            <a:r>
              <a:rPr lang="en-GB" baseline="0" dirty="0" smtClean="0"/>
              <a:t>For more information about the current ASA Council, please visit www.asa.org.uk/asacouncil.</a:t>
            </a:r>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22</a:t>
            </a:fld>
            <a:endParaRPr lang="en-GB"/>
          </a:p>
        </p:txBody>
      </p:sp>
    </p:spTree>
    <p:extLst>
      <p:ext uri="{BB962C8B-B14F-4D97-AF65-F5344CB8AC3E}">
        <p14:creationId xmlns:p14="http://schemas.microsoft.com/office/powerpoint/2010/main" val="174238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As well as writing the Advertising Codes, the Committee of Advertising Practice (CAP) also helps to enforce ASA rulings. </a:t>
            </a:r>
          </a:p>
          <a:p>
            <a:pPr marL="171450" indent="-171450">
              <a:buFont typeface="Arial" panose="020B0604020202020204" pitchFamily="34" charset="0"/>
              <a:buChar char="•"/>
            </a:pPr>
            <a:r>
              <a:rPr lang="en-GB" dirty="0" smtClean="0"/>
              <a:t>The vast majority</a:t>
            </a:r>
            <a:r>
              <a:rPr lang="en-GB" baseline="0" dirty="0" smtClean="0"/>
              <a:t> of advertisers comply with ASA rulings  and act quickly to amend or withdraw an ad that has broken the rules.</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23</a:t>
            </a:fld>
            <a:endParaRPr lang="en-GB"/>
          </a:p>
        </p:txBody>
      </p:sp>
    </p:spTree>
    <p:extLst>
      <p:ext uri="{BB962C8B-B14F-4D97-AF65-F5344CB8AC3E}">
        <p14:creationId xmlns:p14="http://schemas.microsoft.com/office/powerpoint/2010/main" val="2989882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Advertisers</a:t>
            </a:r>
            <a:r>
              <a:rPr lang="en-GB" baseline="0" dirty="0" smtClean="0"/>
              <a:t> who don’t comply with the ASA’s rulings are subject to a range of sanctions.</a:t>
            </a:r>
          </a:p>
          <a:p>
            <a:pPr marL="171450" indent="-171450">
              <a:buFont typeface="Arial" panose="020B0604020202020204" pitchFamily="34" charset="0"/>
              <a:buChar char="•"/>
            </a:pPr>
            <a:r>
              <a:rPr lang="en-GB" baseline="0" dirty="0" smtClean="0"/>
              <a:t>For broadcast ads, the responsibility to withdraw/change or reschedule the ad lies with the broadcaster as a condition of their licence</a:t>
            </a:r>
          </a:p>
          <a:p>
            <a:pPr marL="171450" indent="-171450">
              <a:buFont typeface="Arial" panose="020B0604020202020204" pitchFamily="34" charset="0"/>
              <a:buChar char="•"/>
            </a:pPr>
            <a:r>
              <a:rPr lang="en-GB" baseline="0" dirty="0" smtClean="0"/>
              <a:t>Persistent breaches of the rules can lead to a referral to Ofcom, which can impose fines and withdraw the broadcaster’s licence to broadcast.</a:t>
            </a:r>
          </a:p>
          <a:p>
            <a:pPr marL="171450" indent="-171450">
              <a:buFont typeface="Arial" panose="020B0604020202020204" pitchFamily="34" charset="0"/>
              <a:buChar char="•"/>
            </a:pPr>
            <a:r>
              <a:rPr lang="en-GB" baseline="0" dirty="0" smtClean="0"/>
              <a:t>For non-broadcast ads, the ASA can refer the advertiser to Trading Standards for legal proceeding to be taken against them.</a:t>
            </a:r>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24</a:t>
            </a:fld>
            <a:endParaRPr lang="en-GB"/>
          </a:p>
        </p:txBody>
      </p:sp>
    </p:spTree>
    <p:extLst>
      <p:ext uri="{BB962C8B-B14F-4D97-AF65-F5344CB8AC3E}">
        <p14:creationId xmlns:p14="http://schemas.microsoft.com/office/powerpoint/2010/main" val="4047243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smtClean="0">
                <a:ea typeface="ＭＳ Ｐゴシック" pitchFamily="34" charset="-128"/>
              </a:rPr>
              <a:t>The ASA works with search engines</a:t>
            </a:r>
            <a:r>
              <a:rPr lang="en-GB" altLang="en-US" baseline="0" dirty="0" smtClean="0">
                <a:ea typeface="ＭＳ Ｐゴシック" pitchFamily="34" charset="-128"/>
              </a:rPr>
              <a:t> such as Google to r</a:t>
            </a:r>
            <a:r>
              <a:rPr lang="en-GB" altLang="en-US" dirty="0" smtClean="0">
                <a:ea typeface="ＭＳ Ｐゴシック" pitchFamily="34" charset="-128"/>
              </a:rPr>
              <a:t>emove paid ads that link to non-complying content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smtClean="0">
                <a:ea typeface="ＭＳ Ｐゴシック" pitchFamily="34" charset="-128"/>
              </a:rPr>
              <a:t>The ASA has paid search campaigns highlighting non-complying advertisers so consumers</a:t>
            </a:r>
            <a:r>
              <a:rPr lang="en-GB" altLang="en-US" baseline="0" dirty="0" smtClean="0">
                <a:ea typeface="ＭＳ Ｐゴシック" pitchFamily="34" charset="-128"/>
              </a:rPr>
              <a:t> are aware that there is a problem with advertiser. Very effective in the case of misleading content.</a:t>
            </a:r>
            <a:endParaRPr lang="en-GB" altLang="en-US" dirty="0" smtClean="0">
              <a:ea typeface="ＭＳ Ｐゴシック" pitchFamily="34" charset="-128"/>
            </a:endParaRPr>
          </a:p>
          <a:p>
            <a:pPr marL="171450" indent="-171450">
              <a:spcBef>
                <a:spcPts val="1200"/>
              </a:spcBef>
              <a:buFont typeface="Arial" panose="020B0604020202020204" pitchFamily="34" charset="0"/>
              <a:buChar char="•"/>
            </a:pPr>
            <a:r>
              <a:rPr lang="en-GB" altLang="en-US" dirty="0" smtClean="0">
                <a:ea typeface="ＭＳ Ｐゴシック" pitchFamily="34" charset="-128"/>
              </a:rPr>
              <a:t>The ASA will also ‘name and shame’ non-compliant</a:t>
            </a:r>
            <a:r>
              <a:rPr lang="en-GB" altLang="en-US" baseline="0" dirty="0" smtClean="0">
                <a:ea typeface="ＭＳ Ｐゴシック" pitchFamily="34" charset="-128"/>
              </a:rPr>
              <a:t> advertisers on a</a:t>
            </a:r>
            <a:r>
              <a:rPr lang="en-GB" altLang="en-US" dirty="0" smtClean="0">
                <a:ea typeface="ＭＳ Ｐゴシック" pitchFamily="34" charset="-128"/>
              </a:rPr>
              <a:t> dedicated section of its website</a:t>
            </a:r>
          </a:p>
          <a:p>
            <a:pPr marL="171450" indent="-171450">
              <a:spcBef>
                <a:spcPts val="1200"/>
              </a:spcBef>
              <a:buFont typeface="Arial" panose="020B0604020202020204" pitchFamily="34" charset="0"/>
              <a:buChar char="•"/>
            </a:pPr>
            <a:r>
              <a:rPr lang="en-GB" altLang="en-US" dirty="0" smtClean="0">
                <a:ea typeface="ＭＳ Ｐゴシック" pitchFamily="34" charset="-128"/>
              </a:rPr>
              <a:t>For</a:t>
            </a:r>
            <a:r>
              <a:rPr lang="en-GB" altLang="en-US" baseline="0" dirty="0" smtClean="0">
                <a:ea typeface="ＭＳ Ｐゴシック" pitchFamily="34" charset="-128"/>
              </a:rPr>
              <a:t> more information about ASA sanctions please visit http://www.asa.org.uk/Industry-advertisers/Sanctions.aspx</a:t>
            </a:r>
            <a:endParaRPr lang="en-GB" alt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25</a:t>
            </a:fld>
            <a:endParaRPr lang="en-GB"/>
          </a:p>
        </p:txBody>
      </p:sp>
    </p:spTree>
    <p:extLst>
      <p:ext uri="{BB962C8B-B14F-4D97-AF65-F5344CB8AC3E}">
        <p14:creationId xmlns:p14="http://schemas.microsoft.com/office/powerpoint/2010/main" val="4047243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26</a:t>
            </a:fld>
            <a:endParaRPr lang="en-GB"/>
          </a:p>
        </p:txBody>
      </p:sp>
    </p:spTree>
    <p:extLst>
      <p:ext uri="{BB962C8B-B14F-4D97-AF65-F5344CB8AC3E}">
        <p14:creationId xmlns:p14="http://schemas.microsoft.com/office/powerpoint/2010/main" val="4000490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GB" altLang="en-US" dirty="0" smtClean="0"/>
              <a:t>Contrary to what is portrayed in the media, the</a:t>
            </a:r>
            <a:r>
              <a:rPr lang="en-GB" altLang="en-US" baseline="0" dirty="0" smtClean="0"/>
              <a:t> majority of complaints the ASA receives relates to </a:t>
            </a:r>
            <a:r>
              <a:rPr lang="en-GB" altLang="en-US" dirty="0" smtClean="0"/>
              <a:t>misleading advertising.</a:t>
            </a:r>
            <a:r>
              <a:rPr lang="en-GB" altLang="en-US" baseline="0" dirty="0" smtClean="0"/>
              <a:t> </a:t>
            </a:r>
          </a:p>
          <a:p>
            <a:pPr marL="171450" indent="-171450">
              <a:buFont typeface="Arial" panose="020B0604020202020204" pitchFamily="34" charset="0"/>
              <a:buChar char="•"/>
            </a:pPr>
            <a:r>
              <a:rPr lang="en-GB" altLang="en-US" dirty="0" smtClean="0"/>
              <a:t>The potential consequences of such ads are that they hoodwink consumers; give an unfair advantage to business that don’t play by the rules and erode trust in advertising.</a:t>
            </a:r>
          </a:p>
          <a:p>
            <a:pPr marL="171450" indent="-171450">
              <a:buFont typeface="Arial" panose="020B0604020202020204" pitchFamily="34" charset="0"/>
              <a:buChar char="•"/>
            </a:pPr>
            <a:r>
              <a:rPr lang="en-GB" altLang="en-US" dirty="0" smtClean="0"/>
              <a:t>It should also be noted that not all ads result in complaints</a:t>
            </a:r>
            <a:r>
              <a:rPr lang="en-GB" altLang="en-US" baseline="0" dirty="0" smtClean="0"/>
              <a:t> and of the ones that do, the majority do not break the rules.</a:t>
            </a:r>
            <a:endParaRPr lang="en-GB"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ea typeface="ＭＳ Ｐゴシック" pitchFamily="34" charset="-128"/>
              </a:rPr>
              <a:t>Read more about the Advertising</a:t>
            </a:r>
            <a:r>
              <a:rPr lang="en-GB" altLang="en-US" baseline="0" dirty="0" smtClean="0">
                <a:ea typeface="ＭＳ Ｐゴシック" pitchFamily="34" charset="-128"/>
              </a:rPr>
              <a:t> Code rules at www.cap.org.uk </a:t>
            </a:r>
            <a:endParaRPr lang="en-GB" altLang="en-US" dirty="0" smtClean="0">
              <a:ea typeface="ＭＳ Ｐゴシック" pitchFamily="34" charset="-128"/>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A1FFEDC-0B43-4433-BF01-AD127A9EB539}" type="slidenum">
              <a:rPr lang="en-GB" altLang="en-US" smtClean="0">
                <a:ea typeface="ＭＳ Ｐゴシック" pitchFamily="34" charset="-128"/>
              </a:rPr>
              <a:pPr eaLnBrk="1" hangingPunct="1"/>
              <a:t>28</a:t>
            </a:fld>
            <a:endParaRPr lang="en-GB" alt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a:defRPr/>
            </a:pPr>
            <a:r>
              <a:rPr lang="en-GB" b="1" dirty="0" smtClean="0"/>
              <a:t>The issue</a:t>
            </a:r>
          </a:p>
          <a:p>
            <a:pPr marL="171450" indent="-171450">
              <a:buFont typeface="Arial" panose="020B0604020202020204" pitchFamily="34" charset="0"/>
              <a:buChar char="•"/>
              <a:defRPr/>
            </a:pPr>
            <a:r>
              <a:rPr lang="en-GB" dirty="0" smtClean="0"/>
              <a:t>Two series of tweets related to Snickers were posted from the official Twitter accounts of Rio Ferdinand and Katie Price.</a:t>
            </a:r>
          </a:p>
          <a:p>
            <a:pPr marL="171450" indent="-171450">
              <a:buFont typeface="Arial" panose="020B0604020202020204" pitchFamily="34" charset="0"/>
              <a:buChar char="•"/>
              <a:defRPr/>
            </a:pPr>
            <a:r>
              <a:rPr lang="en-GB" dirty="0" smtClean="0"/>
              <a:t>The tweets from both accounts contained four ‘teaser’ tweets which did not reference Snickers but the fifth tweet showed the celebrities with the product and included the text “You’re not you when you’re hungry @</a:t>
            </a:r>
            <a:r>
              <a:rPr lang="en-GB" dirty="0" err="1" smtClean="0"/>
              <a:t>snickersUk</a:t>
            </a:r>
            <a:r>
              <a:rPr lang="en-GB" dirty="0" smtClean="0"/>
              <a:t> #hungry #</a:t>
            </a:r>
            <a:r>
              <a:rPr lang="en-GB" dirty="0" err="1" smtClean="0"/>
              <a:t>spon</a:t>
            </a:r>
            <a:r>
              <a:rPr lang="en-GB" dirty="0" smtClean="0"/>
              <a:t> ...”.</a:t>
            </a:r>
          </a:p>
          <a:p>
            <a:pPr marL="171450" indent="-171450">
              <a:buFont typeface="Arial" panose="020B0604020202020204" pitchFamily="34" charset="0"/>
              <a:buChar char="•"/>
              <a:defRPr/>
            </a:pPr>
            <a:r>
              <a:rPr lang="en-GB" dirty="0" smtClean="0"/>
              <a:t>Two complainants challenged whether the ads were identifiable as marketing communications.</a:t>
            </a:r>
          </a:p>
          <a:p>
            <a:pPr>
              <a:defRPr/>
            </a:pPr>
            <a:endParaRPr lang="en-GB" dirty="0" smtClean="0"/>
          </a:p>
          <a:p>
            <a:pPr>
              <a:defRPr/>
            </a:pPr>
            <a:r>
              <a:rPr lang="en-GB" b="1" dirty="0" smtClean="0"/>
              <a:t>ASA</a:t>
            </a:r>
            <a:r>
              <a:rPr lang="en-GB" b="1" baseline="0" dirty="0" smtClean="0"/>
              <a:t> decision: Not upheld</a:t>
            </a:r>
            <a:endParaRPr lang="en-GB" b="1" dirty="0" smtClean="0"/>
          </a:p>
          <a:p>
            <a:pPr>
              <a:defRPr/>
            </a:pPr>
            <a:r>
              <a:rPr lang="en-GB" dirty="0" smtClean="0"/>
              <a:t>The ASA considered that as the tweets were posted in relatively quick succession the last tweet revealed the product and identified it as a sponsored tweet, this was sufficient to make clear the tweets were in fact advertising. It was therefore concluded that the ads did not breach the advertising</a:t>
            </a:r>
            <a:r>
              <a:rPr lang="en-GB" baseline="0" dirty="0" smtClean="0"/>
              <a:t> </a:t>
            </a:r>
            <a:r>
              <a:rPr lang="en-GB" dirty="0" smtClean="0"/>
              <a:t>rules.</a:t>
            </a:r>
          </a:p>
          <a:p>
            <a:pPr>
              <a:defRPr/>
            </a:pPr>
            <a:endParaRPr lang="en-GB"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2468CBA-5012-4ED1-B5CB-CA0FDABB5A67}" type="slidenum">
              <a:rPr lang="en-GB" smtClean="0"/>
              <a:pPr eaLnBrk="1" hangingPunct="1"/>
              <a:t>29</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3</a:t>
            </a:fld>
            <a:endParaRPr lang="en-GB"/>
          </a:p>
        </p:txBody>
      </p:sp>
    </p:spTree>
    <p:extLst>
      <p:ext uri="{BB962C8B-B14F-4D97-AF65-F5344CB8AC3E}">
        <p14:creationId xmlns:p14="http://schemas.microsoft.com/office/powerpoint/2010/main" val="580209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smtClean="0">
                <a:ea typeface="ＭＳ Ｐゴシック" pitchFamily="34" charset="-128"/>
              </a:rPr>
              <a:t>The issue</a:t>
            </a:r>
          </a:p>
          <a:p>
            <a:r>
              <a:rPr lang="en-GB" altLang="en-US" dirty="0" smtClean="0">
                <a:ea typeface="ＭＳ Ｐゴシック" pitchFamily="34" charset="-128"/>
              </a:rPr>
              <a:t>Two viewers objected that the ad was misleading because they believed the chicken burger sold in Burger King stores was significantly smaller than the one shown in the ad.  </a:t>
            </a:r>
          </a:p>
          <a:p>
            <a:endParaRPr lang="en-GB" altLang="en-US" dirty="0" smtClean="0">
              <a:ea typeface="ＭＳ Ｐゴシック" pitchFamily="34" charset="-128"/>
            </a:endParaRPr>
          </a:p>
          <a:p>
            <a:r>
              <a:rPr lang="en-GB" altLang="en-US" b="1" dirty="0" smtClean="0">
                <a:ea typeface="ＭＳ Ｐゴシック" pitchFamily="34" charset="-128"/>
              </a:rPr>
              <a:t>ASA decision:</a:t>
            </a:r>
            <a:r>
              <a:rPr lang="en-GB" altLang="en-US" b="1" baseline="0" dirty="0" smtClean="0">
                <a:ea typeface="ＭＳ Ｐゴシック" pitchFamily="34" charset="-128"/>
              </a:rPr>
              <a:t> Upheld</a:t>
            </a:r>
            <a:endParaRPr lang="en-GB" altLang="en-US" b="1" dirty="0" smtClean="0">
              <a:ea typeface="ＭＳ Ｐゴシック" pitchFamily="34" charset="-128"/>
            </a:endParaRPr>
          </a:p>
          <a:p>
            <a:r>
              <a:rPr lang="en-GB" altLang="en-US" dirty="0" smtClean="0">
                <a:ea typeface="ＭＳ Ｐゴシック" pitchFamily="34" charset="-128"/>
              </a:rPr>
              <a:t>The ASA went to Burger King and bought some of the burgers; then photographed them in the hands of an average sized man for comparison</a:t>
            </a:r>
            <a:r>
              <a:rPr lang="en-GB" altLang="en-US" baseline="0" dirty="0" smtClean="0">
                <a:ea typeface="ＭＳ Ｐゴシック" pitchFamily="34" charset="-128"/>
              </a:rPr>
              <a:t> and found that the burger was indeed smaller than advertised.</a:t>
            </a:r>
            <a:endParaRPr lang="en-GB" altLang="en-US" dirty="0" smtClean="0">
              <a:ea typeface="ＭＳ Ｐゴシック" pitchFamily="34" charset="-128"/>
            </a:endParaRPr>
          </a:p>
          <a:p>
            <a:endParaRPr lang="en-GB" altLang="en-US" dirty="0" smtClean="0">
              <a:ea typeface="ＭＳ Ｐゴシック" pitchFamily="34" charset="-128"/>
            </a:endParaRPr>
          </a:p>
          <a:p>
            <a:endParaRPr lang="en-US" altLang="en-US" dirty="0"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B8B65D7-B837-46A3-94D3-7C377C2E6A83}" type="slidenum">
              <a:rPr lang="en-GB" altLang="en-US" smtClean="0"/>
              <a:pPr eaLnBrk="1" hangingPunct="1"/>
              <a:t>30</a:t>
            </a:fld>
            <a:endParaRPr lang="en-GB"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31</a:t>
            </a:fld>
            <a:endParaRPr lang="en-GB"/>
          </a:p>
        </p:txBody>
      </p:sp>
    </p:spTree>
    <p:extLst>
      <p:ext uri="{BB962C8B-B14F-4D97-AF65-F5344CB8AC3E}">
        <p14:creationId xmlns:p14="http://schemas.microsoft.com/office/powerpoint/2010/main" val="2817232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smtClean="0">
                <a:ea typeface="ＭＳ Ｐゴシック" pitchFamily="34" charset="-128"/>
              </a:rPr>
              <a:t>Read more about the Advertising</a:t>
            </a:r>
            <a:r>
              <a:rPr lang="en-GB" altLang="en-US" baseline="0" dirty="0" smtClean="0">
                <a:ea typeface="ＭＳ Ｐゴシック" pitchFamily="34" charset="-128"/>
              </a:rPr>
              <a:t> Code rules at www.cap.org.uk </a:t>
            </a:r>
            <a:endParaRPr lang="en-GB" altLang="en-US" dirty="0" smtClean="0">
              <a:ea typeface="ＭＳ Ｐゴシック" pitchFamily="34" charset="-128"/>
            </a:endParaRPr>
          </a:p>
          <a:p>
            <a:endParaRPr lang="en-GB" altLang="en-US" dirty="0" smtClean="0">
              <a:ea typeface="ＭＳ Ｐゴシック" pitchFamily="34" charset="-128"/>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ADDEB78-A3A9-45F5-B1FE-42E542DC7381}" type="slidenum">
              <a:rPr lang="en-GB" altLang="en-US" smtClean="0">
                <a:solidFill>
                  <a:srgbClr val="000000"/>
                </a:solidFill>
                <a:ea typeface="ＭＳ Ｐゴシック" pitchFamily="34" charset="-128"/>
              </a:rPr>
              <a:pPr eaLnBrk="1" hangingPunct="1"/>
              <a:t>32</a:t>
            </a:fld>
            <a:endParaRPr lang="en-GB" altLang="en-US" smtClean="0">
              <a:solidFill>
                <a:srgbClr val="000000"/>
              </a:solidFill>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The issue</a:t>
            </a:r>
          </a:p>
          <a:p>
            <a:r>
              <a:rPr lang="en-GB" sz="1200" kern="1200" dirty="0" smtClean="0">
                <a:solidFill>
                  <a:schemeClr val="tx1"/>
                </a:solidFill>
                <a:effectLst/>
                <a:latin typeface="Arial" charset="0"/>
                <a:ea typeface="+mn-ea"/>
                <a:cs typeface="Arial" charset="0"/>
              </a:rPr>
              <a:t>A website ad for an online clothing retailer, Drop Dead Clothing, featured a model in a number of images, including in bikinis and denim shorts.</a:t>
            </a:r>
            <a:r>
              <a:rPr lang="en-GB" sz="1200" kern="1200" baseline="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A complainant objected that the ad was irresponsible and offensive, because they believed the model was underweight and looked anorexic.</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a:t>
            </a:r>
            <a:r>
              <a:rPr lang="en-GB" sz="1200" b="1" kern="1200" baseline="0" dirty="0" smtClean="0">
                <a:solidFill>
                  <a:schemeClr val="tx1"/>
                </a:solidFill>
                <a:effectLst/>
                <a:latin typeface="Arial" charset="0"/>
                <a:ea typeface="+mn-ea"/>
                <a:cs typeface="Arial" charset="0"/>
              </a:rPr>
              <a:t> decision: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 ASA noted that Drop Dead Clothing’s target market was young people. </a:t>
            </a:r>
          </a:p>
          <a:p>
            <a:r>
              <a:rPr lang="en-GB" sz="1200" kern="1200" dirty="0" smtClean="0">
                <a:solidFill>
                  <a:schemeClr val="tx1"/>
                </a:solidFill>
                <a:effectLst/>
                <a:latin typeface="Arial" charset="0"/>
                <a:ea typeface="+mn-ea"/>
                <a:cs typeface="Arial" charset="0"/>
              </a:rPr>
              <a:t>It considered that using a noticeably skinny model with visible hip, rib, collar and thigh bones, who wore heavy makeup and was posed in ways that made her body appear thinner, was likely to impress upon that audience that the images were representative of the people who might wear Drop Dead's clothing, and as being something to aspire to. </a:t>
            </a:r>
          </a:p>
          <a:p>
            <a:r>
              <a:rPr lang="en-GB" sz="1200" kern="1200" dirty="0" smtClean="0">
                <a:solidFill>
                  <a:schemeClr val="tx1"/>
                </a:solidFill>
                <a:effectLst/>
                <a:latin typeface="Arial" charset="0"/>
                <a:ea typeface="+mn-ea"/>
                <a:cs typeface="Arial" charset="0"/>
              </a:rPr>
              <a:t>Therefore, while the ASA considered the bikini and denim short images might not cause widespread or serious offence, it concluded they were socially irresponsible. </a:t>
            </a:r>
            <a:endParaRPr lang="en-US" b="1" dirty="0"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6B62470-F9AA-4C0B-A4F7-A8A6BA7E0D65}" type="slidenum">
              <a:rPr lang="en-GB" smtClean="0">
                <a:solidFill>
                  <a:srgbClr val="000000"/>
                </a:solidFill>
              </a:rPr>
              <a:pPr eaLnBrk="1" hangingPunct="1"/>
              <a:t>33</a:t>
            </a:fld>
            <a:endParaRPr lang="en-GB"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defRPr/>
            </a:pPr>
            <a:r>
              <a:rPr lang="en-GB" b="1" dirty="0" smtClean="0"/>
              <a:t>The issue</a:t>
            </a:r>
          </a:p>
          <a:p>
            <a:pPr>
              <a:defRPr/>
            </a:pPr>
            <a:r>
              <a:rPr lang="en-GB" dirty="0" smtClean="0"/>
              <a:t>Most of the complainants challenged whether:</a:t>
            </a:r>
          </a:p>
          <a:p>
            <a:pPr>
              <a:defRPr/>
            </a:pPr>
            <a:r>
              <a:rPr lang="en-GB" dirty="0" smtClean="0"/>
              <a:t>1. the poster, and in particular the phrase "GO HOME", was offensive and distressing, because it was reminiscent of slogans used by racist groups to attack immigrants in the past; and</a:t>
            </a:r>
          </a:p>
          <a:p>
            <a:pPr>
              <a:defRPr/>
            </a:pPr>
            <a:r>
              <a:rPr lang="en-GB" dirty="0" smtClean="0"/>
              <a:t>2. the poster was irresponsible and harmful, because it could incite or exacerbate racial hatred and tensions in multicultural communities.</a:t>
            </a:r>
          </a:p>
          <a:p>
            <a:pPr>
              <a:defRPr/>
            </a:pPr>
            <a:endParaRPr lang="en-GB" dirty="0" smtClean="0"/>
          </a:p>
          <a:p>
            <a:pPr>
              <a:defRPr/>
            </a:pPr>
            <a:r>
              <a:rPr lang="en-GB" b="1" dirty="0" smtClean="0"/>
              <a:t>ASA decision: Upheld in part</a:t>
            </a:r>
          </a:p>
          <a:p>
            <a:pPr marL="171450" indent="-171450">
              <a:buFont typeface="Arial" panose="020B0604020202020204" pitchFamily="34" charset="0"/>
              <a:buChar char="•"/>
              <a:defRPr/>
            </a:pPr>
            <a:r>
              <a:rPr lang="en-GB" dirty="0" smtClean="0"/>
              <a:t>The ASA did not uphold the complaints, considering that in the context</a:t>
            </a:r>
            <a:r>
              <a:rPr lang="en-GB" baseline="0" dirty="0" smtClean="0"/>
              <a:t>, </a:t>
            </a:r>
            <a:r>
              <a:rPr lang="en-GB" dirty="0" smtClean="0"/>
              <a:t>the claim would be interpreted as a message regarding the immigration status of those in the country illegally, which was not related to their race or ethnicity. </a:t>
            </a:r>
          </a:p>
          <a:p>
            <a:pPr marL="171450" indent="-171450">
              <a:buFont typeface="Arial" panose="020B0604020202020204" pitchFamily="34" charset="0"/>
              <a:buChar char="•"/>
              <a:defRPr/>
            </a:pPr>
            <a:r>
              <a:rPr lang="en-GB" dirty="0" smtClean="0"/>
              <a:t>Noted headline statement "In the UK illegally?" </a:t>
            </a:r>
          </a:p>
          <a:p>
            <a:pPr marL="171450" indent="-171450">
              <a:buFont typeface="Arial" panose="020B0604020202020204" pitchFamily="34" charset="0"/>
              <a:buChar char="•"/>
              <a:defRPr/>
            </a:pPr>
            <a:r>
              <a:rPr lang="en-GB" dirty="0" smtClean="0"/>
              <a:t>The</a:t>
            </a:r>
            <a:r>
              <a:rPr lang="en-GB" baseline="0" dirty="0" smtClean="0"/>
              <a:t> ASA </a:t>
            </a:r>
            <a:r>
              <a:rPr lang="en-GB" dirty="0" smtClean="0"/>
              <a:t>recognised that the poster, and the phrase "GO HOME" in particular, were likely to be distasteful to some in the context of an ad addressed to illegal immigrants, irrespective of the overall message conveyed, and recognised that wording less likely to produce that response, such as "RETURN HOME ..." could have been used. </a:t>
            </a:r>
          </a:p>
          <a:p>
            <a:pPr marL="171450" indent="-171450">
              <a:buFont typeface="Arial" panose="020B0604020202020204" pitchFamily="34" charset="0"/>
              <a:buChar char="•"/>
              <a:defRPr/>
            </a:pPr>
            <a:r>
              <a:rPr lang="en-GB" dirty="0" smtClean="0"/>
              <a:t>However, it concluded that the poster was unlikely to cause serious or widespread offence or distress</a:t>
            </a:r>
            <a:r>
              <a:rPr lang="en-GB" baseline="0" dirty="0" smtClean="0"/>
              <a:t> </a:t>
            </a:r>
          </a:p>
          <a:p>
            <a:pPr marL="171450" indent="-171450">
              <a:buFont typeface="Arial" panose="020B0604020202020204" pitchFamily="34" charset="0"/>
              <a:buChar char="•"/>
              <a:defRPr/>
            </a:pPr>
            <a:r>
              <a:rPr lang="en-GB" baseline="0" dirty="0" smtClean="0"/>
              <a:t>In addition, </a:t>
            </a:r>
            <a:r>
              <a:rPr lang="en-GB" dirty="0" smtClean="0"/>
              <a:t>the poster was unlikely to incite or exacerbate racial hatred and tensions in multicultural communities, and that it was not irresponsible and did not contain anything which was likely to condone or encourage violence or anti-social behaviour.</a:t>
            </a:r>
          </a:p>
          <a:p>
            <a:pPr marL="171450" indent="-171450">
              <a:buFont typeface="Arial" panose="020B0604020202020204" pitchFamily="34" charset="0"/>
              <a:buChar char="•"/>
              <a:defRPr/>
            </a:pPr>
            <a:r>
              <a:rPr lang="en-GB" dirty="0" smtClean="0"/>
              <a:t>The ad </a:t>
            </a:r>
            <a:r>
              <a:rPr lang="en-GB" b="1" dirty="0" smtClean="0"/>
              <a:t>was upheld</a:t>
            </a:r>
            <a:r>
              <a:rPr lang="en-GB" b="1" baseline="0" dirty="0" smtClean="0"/>
              <a:t> </a:t>
            </a:r>
            <a:r>
              <a:rPr lang="en-GB" dirty="0" smtClean="0"/>
              <a:t>for exaggerating number of arrest – referred to significant part of London, not just the local area. </a:t>
            </a:r>
          </a:p>
          <a:p>
            <a:pPr>
              <a:defRPr/>
            </a:pPr>
            <a:endParaRPr lang="en-GB"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090C164-59A4-4CB2-85AF-B376A307A3EE}" type="slidenum">
              <a:rPr lang="en-GB" altLang="en-US" smtClean="0"/>
              <a:pPr eaLnBrk="1" hangingPunct="1"/>
              <a:t>34</a:t>
            </a:fld>
            <a:endParaRPr lang="en-GB"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ln/>
        </p:spPr>
        <p:txBody>
          <a:bodyPr>
            <a:normAutofit fontScale="92500"/>
          </a:bodyPr>
          <a:lstStyle/>
          <a:p>
            <a:endParaRPr lang="en-GB" sz="1200" b="0" i="0" u="none" strike="noStrike" kern="1200" baseline="0" dirty="0" smtClean="0">
              <a:solidFill>
                <a:schemeClr val="tx1"/>
              </a:solidFill>
              <a:latin typeface="Arial" charset="0"/>
              <a:ea typeface="+mn-ea"/>
              <a:cs typeface="Arial" charset="0"/>
            </a:endParaRPr>
          </a:p>
          <a:p>
            <a:r>
              <a:rPr lang="en-GB" sz="1200" b="1" i="0" u="none" strike="noStrike" kern="1200" baseline="0" dirty="0" smtClean="0">
                <a:solidFill>
                  <a:schemeClr val="tx1"/>
                </a:solidFill>
                <a:latin typeface="Arial" charset="0"/>
                <a:ea typeface="+mn-ea"/>
                <a:cs typeface="Arial" charset="0"/>
              </a:rPr>
              <a:t>The issue</a:t>
            </a:r>
          </a:p>
          <a:p>
            <a:r>
              <a:rPr lang="en-GB" sz="1200" b="0" i="0" u="none" strike="noStrike" kern="1200" baseline="0" dirty="0" smtClean="0">
                <a:solidFill>
                  <a:schemeClr val="tx1"/>
                </a:solidFill>
                <a:latin typeface="Arial" charset="0"/>
                <a:ea typeface="+mn-ea"/>
                <a:cs typeface="Arial" charset="0"/>
              </a:rPr>
              <a:t>This poster ad formed part of a press and poster campaign for Diabetes UK. It attracted 16 complaints that it was distressing to children who had diabetes or knew their parents had the condition. They also found the ads' appeal to fear and focus on the negative impact of diabetes offensive. </a:t>
            </a:r>
          </a:p>
          <a:p>
            <a:r>
              <a:rPr lang="en-GB" sz="1200" b="0" i="0" u="none" strike="noStrike" kern="1200" baseline="0" dirty="0" smtClean="0">
                <a:solidFill>
                  <a:schemeClr val="tx1"/>
                </a:solidFill>
                <a:latin typeface="Arial" charset="0"/>
                <a:ea typeface="+mn-ea"/>
                <a:cs typeface="Arial" charset="0"/>
              </a:rPr>
              <a:t>Diabetes UK said the 'Silent Assassin' campaign was aimed not only at people with diabetes and those at risk of developing the condition but also the public at large, and aimed to highlight that diabetes was a serious condition and to improve awareness of its devastating complications. </a:t>
            </a:r>
          </a:p>
          <a:p>
            <a:endParaRPr lang="en-GB" sz="1200" b="0" i="0" u="none" strike="noStrike" kern="1200" baseline="0" dirty="0" smtClean="0">
              <a:solidFill>
                <a:schemeClr val="tx1"/>
              </a:solidFill>
              <a:latin typeface="Arial" charset="0"/>
              <a:ea typeface="+mn-ea"/>
              <a:cs typeface="Arial" charset="0"/>
            </a:endParaRPr>
          </a:p>
          <a:p>
            <a:r>
              <a:rPr lang="en-GB" sz="1200" b="1" i="0" u="none" strike="noStrike" kern="1200" baseline="0" dirty="0" smtClean="0">
                <a:solidFill>
                  <a:schemeClr val="tx1"/>
                </a:solidFill>
                <a:latin typeface="Arial" charset="0"/>
                <a:ea typeface="+mn-ea"/>
                <a:cs typeface="Arial" charset="0"/>
              </a:rPr>
              <a:t>ASA decision: Not upheld</a:t>
            </a:r>
          </a:p>
          <a:p>
            <a:r>
              <a:rPr lang="en-GB" sz="1200" b="0" i="0" u="none" strike="noStrike" kern="1200" baseline="0" dirty="0" smtClean="0">
                <a:solidFill>
                  <a:schemeClr val="tx1"/>
                </a:solidFill>
                <a:latin typeface="Arial" charset="0"/>
                <a:ea typeface="+mn-ea"/>
                <a:cs typeface="Arial" charset="0"/>
              </a:rPr>
              <a:t>The ASA considered that consumers were likely to infer that the ads were primarily targeted at people who might be at risk of developing illnesses or conditions because they had diabetes without knowing it, or at those who knew they had diabetes but were unaware of how serious the potential dangers could be. Although we considered there was an appeal to fear in people with diabetes who were unaware of the potential dangers of their condition or who led unhealthy lifestyles, and in people at risk of developing the condition, it was justified because it encouraged prudent behaviour, diagnosis and proper management of diabetes. </a:t>
            </a:r>
            <a:endParaRPr lang="en-GB" dirty="0"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2472434-2ADC-4D9F-9DF3-C5385EA2FF20}" type="slidenum">
              <a:rPr lang="en-GB" smtClean="0"/>
              <a:pPr eaLnBrk="1" hangingPunct="1"/>
              <a:t>35</a:t>
            </a:fld>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36</a:t>
            </a:fld>
            <a:endParaRPr lang="en-GB"/>
          </a:p>
        </p:txBody>
      </p:sp>
    </p:spTree>
    <p:extLst>
      <p:ext uri="{BB962C8B-B14F-4D97-AF65-F5344CB8AC3E}">
        <p14:creationId xmlns:p14="http://schemas.microsoft.com/office/powerpoint/2010/main" val="2817232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37</a:t>
            </a:fld>
            <a:endParaRPr lang="en-GB"/>
          </a:p>
        </p:txBody>
      </p:sp>
    </p:spTree>
    <p:extLst>
      <p:ext uri="{BB962C8B-B14F-4D97-AF65-F5344CB8AC3E}">
        <p14:creationId xmlns:p14="http://schemas.microsoft.com/office/powerpoint/2010/main" val="3682896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GB" altLang="en-US" baseline="0" dirty="0" smtClean="0">
                <a:ea typeface="ＭＳ Ｐゴシック" pitchFamily="34" charset="-128"/>
              </a:rPr>
              <a:t>The Advertising Codes define a child as someone under the age </a:t>
            </a:r>
            <a:r>
              <a:rPr lang="en-GB" altLang="en-US" baseline="0" smtClean="0">
                <a:ea typeface="ＭＳ Ｐゴシック" pitchFamily="34" charset="-128"/>
              </a:rPr>
              <a:t>of 16.Tutors </a:t>
            </a:r>
            <a:r>
              <a:rPr lang="en-GB" altLang="en-US" baseline="0" dirty="0" smtClean="0">
                <a:ea typeface="ＭＳ Ｐゴシック" pitchFamily="34" charset="-128"/>
              </a:rPr>
              <a:t>are encouraged to read the </a:t>
            </a:r>
            <a:r>
              <a:rPr lang="en-GB" altLang="en-US" b="1" baseline="0" dirty="0" smtClean="0">
                <a:ea typeface="ＭＳ Ｐゴシック" pitchFamily="34" charset="-128"/>
              </a:rPr>
              <a:t>Children and Advertising Hot Topic </a:t>
            </a:r>
            <a:r>
              <a:rPr lang="en-GB" altLang="en-US" baseline="0" dirty="0" smtClean="0">
                <a:ea typeface="ＭＳ Ｐゴシック" pitchFamily="34" charset="-128"/>
              </a:rPr>
              <a:t>article at http://www.asa.org.uk/News-resources/Hot-Topics.aspx</a:t>
            </a:r>
          </a:p>
          <a:p>
            <a:pPr marL="228600" indent="-228600" eaLnBrk="1" hangingPunct="1">
              <a:buFont typeface="Arial" panose="020B0604020202020204" pitchFamily="34" charset="0"/>
              <a:buChar char="•"/>
            </a:pPr>
            <a:endParaRPr lang="en-GB" altLang="en-US" baseline="0" dirty="0" smtClean="0">
              <a:ea typeface="ＭＳ Ｐゴシック" pitchFamily="34" charset="-128"/>
            </a:endParaRPr>
          </a:p>
          <a:p>
            <a:pPr marL="228600" indent="-228600" eaLnBrk="1" hangingPunct="1">
              <a:buFont typeface="Arial" panose="020B0604020202020204" pitchFamily="34" charset="0"/>
              <a:buChar char="•"/>
            </a:pPr>
            <a:endParaRPr lang="en-GB" altLang="en-US" dirty="0" smtClean="0">
              <a:ea typeface="ＭＳ Ｐゴシック" pitchFamily="34" charset="-128"/>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1098D46-9A9A-44F5-A45E-80898F9C2F9E}" type="slidenum">
              <a:rPr lang="en-GB" altLang="en-US" smtClean="0">
                <a:solidFill>
                  <a:srgbClr val="000000"/>
                </a:solidFill>
                <a:ea typeface="ＭＳ Ｐゴシック" pitchFamily="34" charset="-128"/>
              </a:rPr>
              <a:pPr eaLnBrk="1" hangingPunct="1"/>
              <a:t>38</a:t>
            </a:fld>
            <a:endParaRPr lang="en-GB" altLang="en-US" smtClean="0">
              <a:solidFill>
                <a:srgbClr val="000000"/>
              </a:solidFill>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smtClean="0">
                <a:ea typeface="ＭＳ Ｐゴシック" pitchFamily="34" charset="-128"/>
              </a:rPr>
              <a:t>The issue</a:t>
            </a:r>
          </a:p>
          <a:p>
            <a:r>
              <a:rPr lang="en-GB" dirty="0" smtClean="0"/>
              <a:t>This ad appeared in a children’s clothing catalogue, where the child models were shown holding plastic bags near their faces.  Complainants objected that the catalogue was irresponsible because it could be copied by children, leading to their physical harm. </a:t>
            </a:r>
          </a:p>
          <a:p>
            <a:endParaRPr lang="en-GB" dirty="0" smtClean="0"/>
          </a:p>
          <a:p>
            <a:r>
              <a:rPr lang="en-GB" altLang="en-US" b="1" dirty="0" smtClean="0">
                <a:ea typeface="ＭＳ Ｐゴシック" pitchFamily="34" charset="-128"/>
              </a:rPr>
              <a:t>ASA</a:t>
            </a:r>
            <a:r>
              <a:rPr lang="en-GB" altLang="en-US" b="1" baseline="0" dirty="0" smtClean="0">
                <a:ea typeface="ＭＳ Ｐゴシック" pitchFamily="34" charset="-128"/>
              </a:rPr>
              <a:t> decision: </a:t>
            </a:r>
            <a:r>
              <a:rPr lang="en-GB" b="1" dirty="0" smtClean="0"/>
              <a:t>Upheld</a:t>
            </a:r>
          </a:p>
          <a:p>
            <a:r>
              <a:rPr lang="en-GB" dirty="0" smtClean="0"/>
              <a:t>Although the catalogue was sent to parents, the ASA felt there was a risk of it being left where children could see it and they could possibly try to emulate it.  The complaints were therefore upheld.</a:t>
            </a:r>
          </a:p>
          <a:p>
            <a:endParaRPr lang="en-GB" altLang="en-US" dirty="0" smtClean="0">
              <a:ea typeface="ＭＳ Ｐゴシック" pitchFamily="34" charset="-128"/>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843BFF5-8602-4312-9E7A-7B70191771E8}" type="slidenum">
              <a:rPr lang="en-GB" altLang="en-US" smtClean="0"/>
              <a:pPr eaLnBrk="1" hangingPunct="1"/>
              <a:t>39</a:t>
            </a:fld>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4</a:t>
            </a:fld>
            <a:endParaRPr lang="en-GB"/>
          </a:p>
        </p:txBody>
      </p:sp>
    </p:spTree>
    <p:extLst>
      <p:ext uri="{BB962C8B-B14F-4D97-AF65-F5344CB8AC3E}">
        <p14:creationId xmlns:p14="http://schemas.microsoft.com/office/powerpoint/2010/main" val="1910549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ea typeface="ＭＳ Ｐゴシック" pitchFamily="34" charset="-128"/>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69020EE-1AB9-4828-8008-D0998A690445}" type="slidenum">
              <a:rPr lang="en-GB" altLang="en-US" smtClean="0">
                <a:ea typeface="ＭＳ Ｐゴシック" pitchFamily="34" charset="-128"/>
              </a:rPr>
              <a:pPr eaLnBrk="1" hangingPunct="1"/>
              <a:t>40</a:t>
            </a:fld>
            <a:endParaRPr lang="en-GB" altLang="en-US"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smtClean="0"/>
              <a:t>The issue</a:t>
            </a:r>
          </a:p>
          <a:p>
            <a:r>
              <a:rPr lang="en-GB" altLang="en-US" baseline="0" dirty="0" smtClean="0"/>
              <a:t>An </a:t>
            </a:r>
            <a:r>
              <a:rPr lang="en-GB" altLang="en-US" dirty="0" smtClean="0"/>
              <a:t>ad for American Apparel</a:t>
            </a:r>
            <a:r>
              <a:rPr lang="en-GB" altLang="en-US" baseline="0" dirty="0" smtClean="0"/>
              <a:t> clothing appeared in </a:t>
            </a:r>
            <a:r>
              <a:rPr lang="en-GB" altLang="en-US" dirty="0" smtClean="0"/>
              <a:t>Vice Magazine. Two complainants objected that the model appeared to be a child and that the ad was therefore offensive and irresponsible. </a:t>
            </a:r>
          </a:p>
          <a:p>
            <a:endParaRPr lang="en-GB" altLang="en-US" dirty="0" smtClean="0"/>
          </a:p>
          <a:p>
            <a:pPr>
              <a:buFontTx/>
              <a:buNone/>
            </a:pPr>
            <a:r>
              <a:rPr lang="en-GB" altLang="en-US" b="1" dirty="0" smtClean="0"/>
              <a:t>ASA decision: Upheld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smtClean="0"/>
              <a:t>The ASA considered that the model pictured appeared to be young and potentially under the age of 16. American Apparel said the model was over 16.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smtClean="0"/>
              <a:t>Although there was no explicit nudity, the ASA considered that</a:t>
            </a:r>
            <a:r>
              <a:rPr lang="en-GB" altLang="en-US" baseline="0" dirty="0" smtClean="0"/>
              <a:t> </a:t>
            </a:r>
            <a:r>
              <a:rPr lang="en-GB" altLang="en-US" dirty="0" smtClean="0"/>
              <a:t>the amateur style of the photo, the posing of the model with her legs up on an office style chair with her knickers showing and the unsmiling expression on the model's face meant the photo would be interpreted as having </a:t>
            </a:r>
            <a:r>
              <a:rPr lang="en-GB" altLang="en-US" b="0" dirty="0" smtClean="0"/>
              <a:t>sexual undertones and a voyeuristic quality.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smtClean="0"/>
              <a:t>Concluded the ad inappropriately sexualised a model who appeared to be a child and was therefore irresponsible and offensive. </a:t>
            </a:r>
          </a:p>
          <a:p>
            <a:endParaRPr lang="en-GB" altLang="en-US" dirty="0" smtClean="0"/>
          </a:p>
          <a:p>
            <a:endParaRPr lang="en-GB" altLang="en-US" dirty="0"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96D6472-3C50-437E-9137-6FD5B8AA71F5}" type="slidenum">
              <a:rPr lang="en-GB" altLang="en-US" smtClean="0"/>
              <a:pPr eaLnBrk="1" hangingPunct="1"/>
              <a:t>41</a:t>
            </a:fld>
            <a:endParaRPr lang="en-GB"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en-US" baseline="0" dirty="0" smtClean="0">
                <a:ea typeface="ＭＳ Ｐゴシック" pitchFamily="34" charset="-128"/>
              </a:rPr>
              <a:t>Tutors are encouraged to read the </a:t>
            </a:r>
            <a:r>
              <a:rPr lang="en-GB" altLang="en-US" b="1" baseline="0" dirty="0" smtClean="0">
                <a:ea typeface="ＭＳ Ｐゴシック" pitchFamily="34" charset="-128"/>
              </a:rPr>
              <a:t>Food and drink Hot Topic article </a:t>
            </a:r>
            <a:r>
              <a:rPr lang="en-GB" altLang="en-US" baseline="0" dirty="0" smtClean="0">
                <a:ea typeface="ＭＳ Ｐゴシック" pitchFamily="34" charset="-128"/>
              </a:rPr>
              <a:t>http://www.asa.org.uk/News-resources/Hot-Topics.aspx</a:t>
            </a:r>
            <a:endParaRPr lang="en-GB" alt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42</a:t>
            </a:fld>
            <a:endParaRPr lang="en-GB"/>
          </a:p>
        </p:txBody>
      </p:sp>
    </p:spTree>
    <p:extLst>
      <p:ext uri="{BB962C8B-B14F-4D97-AF65-F5344CB8AC3E}">
        <p14:creationId xmlns:p14="http://schemas.microsoft.com/office/powerpoint/2010/main" val="1734219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ln/>
        </p:spPr>
        <p:txBody>
          <a:bodyPr/>
          <a:lstStyle/>
          <a:p>
            <a:pPr>
              <a:defRPr/>
            </a:pPr>
            <a:r>
              <a:rPr lang="en-GB" b="1" dirty="0" smtClean="0"/>
              <a:t>The issue</a:t>
            </a:r>
          </a:p>
          <a:p>
            <a:pPr>
              <a:defRPr/>
            </a:pPr>
            <a:r>
              <a:rPr lang="en-GB" dirty="0" smtClean="0"/>
              <a:t>A website for a confectionary manufacturer, www.swizzels-matlow.com, featured a virtual area called "</a:t>
            </a:r>
            <a:r>
              <a:rPr lang="en-GB" dirty="0" err="1" smtClean="0"/>
              <a:t>Swizzels</a:t>
            </a:r>
            <a:r>
              <a:rPr lang="en-GB" dirty="0" smtClean="0"/>
              <a:t> Town", in which a user could navigate between various locations representing different products. The areas included games, photographs and videos. The website also featured a "Scooby Doo" section, which included games and information on Scooby Doo branded products.</a:t>
            </a:r>
          </a:p>
          <a:p>
            <a:pPr>
              <a:defRPr/>
            </a:pPr>
            <a:endParaRPr lang="en-GB" dirty="0" smtClean="0"/>
          </a:p>
          <a:p>
            <a:pPr>
              <a:defRPr/>
            </a:pPr>
            <a:r>
              <a:rPr lang="en-GB" dirty="0" smtClean="0"/>
              <a:t>The Children's Food Campaign (Sustain) objected that</a:t>
            </a:r>
            <a:r>
              <a:rPr lang="en-GB" baseline="0" dirty="0" smtClean="0"/>
              <a:t> </a:t>
            </a:r>
            <a:r>
              <a:rPr lang="en-GB" dirty="0" smtClean="0"/>
              <a:t>the website encouraged poor nutritional habits in children; and </a:t>
            </a:r>
            <a:r>
              <a:rPr lang="en-GB" sz="1200" b="0" i="0" kern="1200" dirty="0" smtClean="0">
                <a:solidFill>
                  <a:schemeClr val="tx1"/>
                </a:solidFill>
                <a:effectLst/>
                <a:latin typeface="Arial" charset="0"/>
                <a:ea typeface="+mn-ea"/>
                <a:cs typeface="Arial" charset="0"/>
              </a:rPr>
              <a:t>the website was irresponsible because it used a licensed character to promote sweets to children.</a:t>
            </a:r>
            <a:endParaRPr lang="en-GB" dirty="0" smtClean="0"/>
          </a:p>
          <a:p>
            <a:pPr marL="0" indent="0">
              <a:buFontTx/>
              <a:buNone/>
              <a:defRPr/>
            </a:pPr>
            <a:endParaRPr lang="en-GB" dirty="0" smtClean="0"/>
          </a:p>
          <a:p>
            <a:pPr>
              <a:defRPr/>
            </a:pPr>
            <a:r>
              <a:rPr lang="en-GB" b="1" dirty="0" smtClean="0"/>
              <a:t>ASA decision:</a:t>
            </a:r>
            <a:r>
              <a:rPr lang="en-GB" b="1" baseline="0" dirty="0" smtClean="0"/>
              <a:t> </a:t>
            </a:r>
            <a:r>
              <a:rPr lang="en-GB" b="1" dirty="0" smtClean="0"/>
              <a:t>Upheld</a:t>
            </a:r>
          </a:p>
          <a:p>
            <a:pPr>
              <a:defRPr/>
            </a:pPr>
            <a:r>
              <a:rPr lang="en-GB" dirty="0" smtClean="0"/>
              <a:t>Most of the website was fine within the advertising rules but over three levels the game's character</a:t>
            </a:r>
            <a:r>
              <a:rPr lang="en-GB" baseline="0" dirty="0" smtClean="0"/>
              <a:t> </a:t>
            </a:r>
            <a:r>
              <a:rPr lang="en-GB" dirty="0" smtClean="0"/>
              <a:t>could collect almost one hundred cola bottle sweets. If the character was caught by the "angry parents" they would lose a life. The ASA considered that the game, which was relatively long in duration, was aimed at young children and condoned eating a large number of sweets whilst hiding this fact from one's parents. It was therefore concluded that the Cola Capers game irresponsibly encouraged poor nutritional habits and an unhealthy lifestyle in children. Because of this section only, the ASA concluded that the ad had breached the advertising</a:t>
            </a:r>
            <a:r>
              <a:rPr lang="en-GB" baseline="0" dirty="0" smtClean="0"/>
              <a:t> rules</a:t>
            </a:r>
            <a:r>
              <a:rPr lang="en-GB" dirty="0" smtClean="0"/>
              <a:t>.</a:t>
            </a:r>
          </a:p>
          <a:p>
            <a:pPr>
              <a:defRPr/>
            </a:pPr>
            <a:endParaRPr lang="en-GB" dirty="0" smtClean="0"/>
          </a:p>
          <a:p>
            <a:pPr>
              <a:defRPr/>
            </a:pPr>
            <a:endParaRPr lang="en-GB" dirty="0"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284468-2B65-4AE4-94B5-48A941608087}" type="slidenum">
              <a:rPr lang="en-GB" altLang="en-US" smtClean="0"/>
              <a:pPr eaLnBrk="1" hangingPunct="1"/>
              <a:t>43</a:t>
            </a:fld>
            <a:endParaRPr lang="en-GB"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GB" altLang="en-US" dirty="0" smtClean="0">
                <a:ea typeface="ＭＳ Ｐゴシック" pitchFamily="34" charset="-128"/>
              </a:rPr>
              <a:t>The stringent rules, which apply across all media and are mandatory, place a particular emphasis on protecting young people; alcohol ads must not be directed at people under 18 or contain anything that is likely to appeal to them by reflecting youth culture or by linking alcohol with irresponsible behaviour, social success or sexual attractiveness.</a:t>
            </a:r>
          </a:p>
          <a:p>
            <a:pPr marL="171450" indent="-171450">
              <a:buFont typeface="Arial" panose="020B0604020202020204" pitchFamily="34" charset="0"/>
              <a:buChar char="•"/>
            </a:pPr>
            <a:r>
              <a:rPr lang="en-GB" altLang="en-US" dirty="0" smtClean="0">
                <a:ea typeface="ＭＳ Ｐゴシック" pitchFamily="34" charset="-128"/>
              </a:rPr>
              <a:t>The TV and radio advertising rules contain strict controls about the placement and content of alcohol advertising. Alcohol ads are banned from appearing in and around programmes commissioned for or principally targeted at audiences below the age of 18, as well as programmes likely to appeal particularly to audiences below the age of 18.</a:t>
            </a:r>
          </a:p>
          <a:p>
            <a:pPr marL="171450" indent="-171450">
              <a:buFont typeface="Arial" panose="020B0604020202020204" pitchFamily="34" charset="0"/>
              <a:buChar char="•"/>
            </a:pPr>
            <a:r>
              <a:rPr lang="en-GB" altLang="en-US" baseline="0" dirty="0" smtClean="0">
                <a:ea typeface="ＭＳ Ｐゴシック" pitchFamily="34" charset="-128"/>
              </a:rPr>
              <a:t>Tutors are encouraged to read the </a:t>
            </a:r>
            <a:r>
              <a:rPr lang="en-GB" altLang="en-US" b="1" baseline="0" dirty="0" smtClean="0">
                <a:ea typeface="ＭＳ Ｐゴシック" pitchFamily="34" charset="-128"/>
              </a:rPr>
              <a:t>Alcohol</a:t>
            </a:r>
            <a:r>
              <a:rPr lang="en-GB" altLang="en-US" baseline="0" dirty="0" smtClean="0">
                <a:ea typeface="ＭＳ Ｐゴシック" pitchFamily="34" charset="-128"/>
              </a:rPr>
              <a:t> </a:t>
            </a:r>
            <a:r>
              <a:rPr lang="en-GB" altLang="en-US" b="1" baseline="0" dirty="0" smtClean="0">
                <a:ea typeface="ＭＳ Ｐゴシック" pitchFamily="34" charset="-128"/>
              </a:rPr>
              <a:t>Hot Topic article </a:t>
            </a:r>
            <a:r>
              <a:rPr lang="en-GB" altLang="en-US" baseline="0" dirty="0" smtClean="0">
                <a:ea typeface="ＭＳ Ｐゴシック" pitchFamily="34" charset="-128"/>
              </a:rPr>
              <a:t>http://www.asa.org.uk/News-resources/Hot-Topics.aspx</a:t>
            </a:r>
            <a:endParaRPr lang="en-GB" altLang="en-US" dirty="0" smtClean="0">
              <a:ea typeface="ＭＳ Ｐゴシック" pitchFamily="34" charset="-128"/>
            </a:endParaRPr>
          </a:p>
          <a:p>
            <a:endParaRPr lang="en-GB" altLang="en-US" dirty="0" smtClean="0">
              <a:ea typeface="ＭＳ Ｐゴシック" pitchFamily="34" charset="-128"/>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8629EDE-F097-46CA-91DF-82B4F2D43C11}" type="slidenum">
              <a:rPr lang="en-GB" altLang="en-US" smtClean="0">
                <a:ea typeface="ＭＳ Ｐゴシック" pitchFamily="34" charset="-128"/>
              </a:rPr>
              <a:pPr eaLnBrk="1" hangingPunct="1"/>
              <a:t>44</a:t>
            </a:fld>
            <a:endParaRPr lang="en-GB" altLang="en-US"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altLang="en-US" sz="900" b="1" dirty="0" smtClean="0">
                <a:ea typeface="ＭＳ Ｐゴシック" pitchFamily="34" charset="-128"/>
              </a:rPr>
              <a:t>The issue</a:t>
            </a:r>
          </a:p>
          <a:p>
            <a:pPr>
              <a:lnSpc>
                <a:spcPct val="90000"/>
              </a:lnSpc>
            </a:pPr>
            <a:r>
              <a:rPr lang="en-GB" altLang="en-US" sz="900" dirty="0" smtClean="0">
                <a:ea typeface="ＭＳ Ｐゴシック" pitchFamily="34" charset="-128"/>
              </a:rPr>
              <a:t>These photos were uploaded by users to Hi Spirit’s Facebook page to promote </a:t>
            </a:r>
            <a:r>
              <a:rPr lang="en-GB" altLang="en-US" sz="900" dirty="0" err="1" smtClean="0">
                <a:ea typeface="ＭＳ Ｐゴシック" pitchFamily="34" charset="-128"/>
              </a:rPr>
              <a:t>Antica</a:t>
            </a:r>
            <a:r>
              <a:rPr lang="en-GB" altLang="en-US" sz="900" dirty="0" smtClean="0">
                <a:ea typeface="ＭＳ Ｐゴシック" pitchFamily="34" charset="-128"/>
              </a:rPr>
              <a:t> </a:t>
            </a:r>
            <a:r>
              <a:rPr lang="en-GB" altLang="en-US" sz="900" dirty="0" err="1" smtClean="0">
                <a:ea typeface="ＭＳ Ｐゴシック" pitchFamily="34" charset="-128"/>
              </a:rPr>
              <a:t>Sambucca</a:t>
            </a:r>
            <a:r>
              <a:rPr lang="en-GB" altLang="en-US" sz="900" dirty="0" smtClean="0">
                <a:ea typeface="ＭＳ Ｐゴシック" pitchFamily="34" charset="-128"/>
              </a:rPr>
              <a:t>. The ASA received a complaint that the images promoted excessive drinking, featured people drinking alcohol who appeared to be under 25 years of age, and two of the images linked drinking with driving.</a:t>
            </a:r>
          </a:p>
          <a:p>
            <a:pPr>
              <a:lnSpc>
                <a:spcPct val="90000"/>
              </a:lnSpc>
            </a:pPr>
            <a:endParaRPr lang="en-GB" altLang="en-US" sz="900" dirty="0" smtClean="0">
              <a:ea typeface="ＭＳ Ｐゴシック" pitchFamily="34" charset="-128"/>
            </a:endParaRPr>
          </a:p>
          <a:p>
            <a:pPr>
              <a:lnSpc>
                <a:spcPct val="90000"/>
              </a:lnSpc>
            </a:pPr>
            <a:r>
              <a:rPr lang="en-GB" altLang="en-US" sz="900" b="1" dirty="0" smtClean="0">
                <a:ea typeface="ＭＳ Ｐゴシック" pitchFamily="34" charset="-128"/>
              </a:rPr>
              <a:t>ASA</a:t>
            </a:r>
            <a:r>
              <a:rPr lang="en-GB" altLang="en-US" sz="900" b="1" baseline="0" dirty="0" smtClean="0">
                <a:ea typeface="ＭＳ Ｐゴシック" pitchFamily="34" charset="-128"/>
              </a:rPr>
              <a:t> decision: Upheld </a:t>
            </a:r>
            <a:endParaRPr lang="en-GB" altLang="en-US" sz="900" b="1" dirty="0" smtClean="0">
              <a:ea typeface="ＭＳ Ｐゴシック" pitchFamily="34" charset="-128"/>
            </a:endParaRPr>
          </a:p>
          <a:p>
            <a:pPr marL="171450" indent="-171450">
              <a:lnSpc>
                <a:spcPct val="90000"/>
              </a:lnSpc>
              <a:buFont typeface="Arial" panose="020B0604020202020204" pitchFamily="34" charset="0"/>
              <a:buChar char="•"/>
            </a:pPr>
            <a:r>
              <a:rPr lang="en-GB" altLang="en-US" sz="900" dirty="0" smtClean="0">
                <a:ea typeface="ＭＳ Ｐゴシック" pitchFamily="34" charset="-128"/>
              </a:rPr>
              <a:t>The ASA agreed with the complainant as a number of the photos, people were shown to be holding multiple drinks showing that an abundance of alcohol was available and had been consumed. Similarly, some of the pictures suggested that some of the individuals had consumed a large quantity of alcohol and were intoxicated.  On this point the images breached the rules under social responsibility and alcohol.</a:t>
            </a:r>
          </a:p>
          <a:p>
            <a:pPr marL="171450" indent="-171450">
              <a:lnSpc>
                <a:spcPct val="90000"/>
              </a:lnSpc>
              <a:buFont typeface="Arial" panose="020B0604020202020204" pitchFamily="34" charset="0"/>
              <a:buChar char="•"/>
            </a:pPr>
            <a:r>
              <a:rPr lang="en-GB" altLang="en-US" sz="900" dirty="0" smtClean="0">
                <a:ea typeface="ＭＳ Ｐゴシック" pitchFamily="34" charset="-128"/>
              </a:rPr>
              <a:t>Two of the images showed a man holding multiple drinks and car keys, which the ASA considered linked alcohol with driving and concluded the image was irresponsible.  N.B. Hi Spirits did actually remove this image prior to the final ruling. Nonetheless it had broken the rules for responsible advertising.</a:t>
            </a:r>
          </a:p>
          <a:p>
            <a:pPr marL="171450" indent="-171450">
              <a:lnSpc>
                <a:spcPct val="90000"/>
              </a:lnSpc>
              <a:buFont typeface="Arial" panose="020B0604020202020204" pitchFamily="34" charset="0"/>
              <a:buChar char="•"/>
            </a:pPr>
            <a:r>
              <a:rPr lang="en-GB" altLang="en-US" sz="900" dirty="0" smtClean="0">
                <a:ea typeface="ＭＳ Ｐゴシック" pitchFamily="34" charset="-128"/>
              </a:rPr>
              <a:t>Several of the images had been taken at university Fresher’s week events and so the likelihood is that a number of the attendees would have been new university students and therefore around 18 years of age, which is in breach of the advertising rules for alcohol. The complaint was upheld the on this point.</a:t>
            </a:r>
          </a:p>
          <a:p>
            <a:pPr>
              <a:lnSpc>
                <a:spcPct val="90000"/>
              </a:lnSpc>
            </a:pPr>
            <a:endParaRPr lang="en-US" altLang="en-US" sz="900" dirty="0" smtClean="0">
              <a:ea typeface="ＭＳ Ｐゴシック" pitchFamily="34" charset="-128"/>
            </a:endParaRPr>
          </a:p>
          <a:p>
            <a:endParaRPr lang="en-US" altLang="en-US" sz="900" dirty="0" smtClean="0">
              <a:ea typeface="ＭＳ Ｐゴシック" pitchFamily="34" charset="-128"/>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8A38FEB-F6D7-416F-B383-1E1AA7C8D1AB}" type="slidenum">
              <a:rPr lang="en-GB" altLang="en-US" smtClean="0"/>
              <a:pPr eaLnBrk="1" hangingPunct="1"/>
              <a:t>45</a:t>
            </a:fld>
            <a:endParaRPr lang="en-GB"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GB" altLang="en-US" baseline="0" dirty="0" smtClean="0">
                <a:ea typeface="ＭＳ Ｐゴシック" pitchFamily="34" charset="-128"/>
              </a:rPr>
              <a:t>Tutors are encouraged to read the </a:t>
            </a:r>
            <a:r>
              <a:rPr lang="en-GB" altLang="en-US" b="1" baseline="0" dirty="0" smtClean="0">
                <a:ea typeface="ＭＳ Ｐゴシック" pitchFamily="34" charset="-128"/>
              </a:rPr>
              <a:t>Gambling Hot Topic article </a:t>
            </a:r>
            <a:r>
              <a:rPr lang="en-GB" altLang="en-US" baseline="0" dirty="0" smtClean="0">
                <a:ea typeface="ＭＳ Ｐゴシック" pitchFamily="34" charset="-128"/>
              </a:rPr>
              <a:t>http://www.asa.org.uk/News-resources/Hot-Topics.aspx</a:t>
            </a:r>
            <a:endParaRPr lang="en-GB" altLang="en-US" dirty="0" smtClean="0">
              <a:ea typeface="ＭＳ Ｐゴシック" pitchFamily="34" charset="-128"/>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BF0A7CA-00E5-4E5B-9550-E70C23F5317C}" type="slidenum">
              <a:rPr lang="en-GB" altLang="en-US" smtClean="0">
                <a:ea typeface="ＭＳ Ｐゴシック" pitchFamily="34" charset="-128"/>
              </a:rPr>
              <a:pPr eaLnBrk="1" hangingPunct="1"/>
              <a:t>46</a:t>
            </a:fld>
            <a:endParaRPr lang="en-GB" altLang="en-US"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b="1" dirty="0" smtClean="0"/>
              <a:t>The issue</a:t>
            </a:r>
          </a:p>
          <a:p>
            <a:pPr>
              <a:defRPr/>
            </a:pPr>
            <a:r>
              <a:rPr lang="en-GB" dirty="0" smtClean="0"/>
              <a:t>An email ad for an online poker site. The complainant thought the ad was irresponsible because it could encourage children and young people to gamble.  The ASA</a:t>
            </a:r>
            <a:r>
              <a:rPr lang="en-GB" baseline="0" dirty="0" smtClean="0"/>
              <a:t> </a:t>
            </a:r>
            <a:r>
              <a:rPr lang="en-GB" dirty="0" smtClean="0"/>
              <a:t>added its own challenge because it was understood that Annette Obrestad was 20 years old.</a:t>
            </a:r>
          </a:p>
          <a:p>
            <a:pPr>
              <a:defRPr/>
            </a:pPr>
            <a:endParaRPr lang="en-US" dirty="0" smtClean="0"/>
          </a:p>
          <a:p>
            <a:pPr>
              <a:defRPr/>
            </a:pPr>
            <a:r>
              <a:rPr lang="en-US" b="1" dirty="0" smtClean="0"/>
              <a:t>ASA decision: Upheld</a:t>
            </a:r>
          </a:p>
          <a:p>
            <a:pPr>
              <a:defRPr/>
            </a:pPr>
            <a:r>
              <a:rPr lang="en-GB" dirty="0" smtClean="0"/>
              <a:t>Although the ad had been targeted at those who had confirmed they were over 18, the ad included an image of a young looking woman, who was referred to through her online handle Annette_15 and that this implied she was 15 years old (which she actually was when she first started playing online poker, hence her being so well known).  It was also noted the ad contained the line “Online experience is measured in games, not years”, which the ASA considered could encourage young people to gamble.</a:t>
            </a:r>
            <a:r>
              <a:rPr lang="en-GB" baseline="0" dirty="0" smtClean="0"/>
              <a:t> </a:t>
            </a:r>
            <a:r>
              <a:rPr lang="en-GB" dirty="0" smtClean="0"/>
              <a:t>Because Annette was 20, and looked considerably younger and because she played a significant role in the ad, the ASA concluded the ad breached the Code.</a:t>
            </a:r>
          </a:p>
          <a:p>
            <a:pPr>
              <a:defRPr/>
            </a:pPr>
            <a:endParaRPr lang="en-GB" dirty="0" smtClean="0"/>
          </a:p>
          <a:p>
            <a:pPr>
              <a:defRPr/>
            </a:pPr>
            <a:endParaRPr lang="en-GB"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DD6BE05-E296-42CA-BEA8-5CC9363FF983}" type="slidenum">
              <a:rPr lang="en-GB" smtClean="0"/>
              <a:pPr eaLnBrk="1" hangingPunct="1"/>
              <a:t>47</a:t>
            </a:fld>
            <a:endParaRPr lang="en-GB"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48</a:t>
            </a:fld>
            <a:endParaRPr lang="en-GB"/>
          </a:p>
        </p:txBody>
      </p:sp>
    </p:spTree>
    <p:extLst>
      <p:ext uri="{BB962C8B-B14F-4D97-AF65-F5344CB8AC3E}">
        <p14:creationId xmlns:p14="http://schemas.microsoft.com/office/powerpoint/2010/main" val="3020971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49</a:t>
            </a:fld>
            <a:endParaRPr lang="en-GB"/>
          </a:p>
        </p:txBody>
      </p:sp>
    </p:spTree>
    <p:extLst>
      <p:ext uri="{BB962C8B-B14F-4D97-AF65-F5344CB8AC3E}">
        <p14:creationId xmlns:p14="http://schemas.microsoft.com/office/powerpoint/2010/main" val="202699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5</a:t>
            </a:fld>
            <a:endParaRPr lang="en-GB"/>
          </a:p>
        </p:txBody>
      </p:sp>
    </p:spTree>
    <p:extLst>
      <p:ext uri="{BB962C8B-B14F-4D97-AF65-F5344CB8AC3E}">
        <p14:creationId xmlns:p14="http://schemas.microsoft.com/office/powerpoint/2010/main" val="275473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Self-regulation means that</a:t>
            </a:r>
            <a:r>
              <a:rPr lang="en-GB" baseline="0" dirty="0" smtClean="0"/>
              <a:t> the system is paid for by the advertising industry who also write the rules they commit to adhering to and which the ASA independently enforces.</a:t>
            </a:r>
          </a:p>
          <a:p>
            <a:pPr marL="171450" indent="-171450">
              <a:buFont typeface="Arial" panose="020B0604020202020204" pitchFamily="34" charset="0"/>
              <a:buChar char="•"/>
            </a:pPr>
            <a:r>
              <a:rPr lang="en-GB" dirty="0" smtClean="0"/>
              <a:t>The</a:t>
            </a:r>
            <a:r>
              <a:rPr lang="en-GB" baseline="0" dirty="0" smtClean="0"/>
              <a:t> system is described as co-regulation for broadcast advertising because the ASA regulates TV and radio under a contract from Ofcom, which is a statutory body.  </a:t>
            </a:r>
          </a:p>
          <a:p>
            <a:pPr marL="171450" indent="-171450">
              <a:buFont typeface="Arial" panose="020B0604020202020204" pitchFamily="34" charset="0"/>
              <a:buChar char="•"/>
            </a:pPr>
            <a:r>
              <a:rPr lang="en-GB" baseline="0" dirty="0" smtClean="0"/>
              <a:t>The Committees of Advertising Practice are two industry bodies which represent advertisers, media owners and agencies in non-broadcast and broadcast advertising. For more information please visit www.cap.org.uk</a:t>
            </a:r>
          </a:p>
          <a:p>
            <a:pPr marL="171450" indent="-171450">
              <a:buFont typeface="Arial" panose="020B0604020202020204" pitchFamily="34" charset="0"/>
              <a:buChar char="•"/>
            </a:pPr>
            <a:r>
              <a:rPr lang="en-GB" baseline="0" dirty="0" smtClean="0"/>
              <a:t>The strength and success of the UK advertising system depends on the long-term commitment of all those involved in advertising, sales promotions, direct marketing and broadcasting.</a:t>
            </a:r>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6</a:t>
            </a:fld>
            <a:endParaRPr lang="en-GB"/>
          </a:p>
        </p:txBody>
      </p:sp>
    </p:spTree>
    <p:extLst>
      <p:ext uri="{BB962C8B-B14F-4D97-AF65-F5344CB8AC3E}">
        <p14:creationId xmlns:p14="http://schemas.microsoft.com/office/powerpoint/2010/main" val="1762871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levy system means</a:t>
            </a:r>
            <a:r>
              <a:rPr lang="en-GB" baseline="0" dirty="0" smtClean="0"/>
              <a:t> that the ASA has the necessary resources to handle more than 30,000 complaints each year and independently check thousands of ads every year at no cost to the public. </a:t>
            </a:r>
          </a:p>
          <a:p>
            <a:pPr marL="171450" indent="-171450">
              <a:buFont typeface="Arial" panose="020B0604020202020204" pitchFamily="34" charset="0"/>
              <a:buChar char="•"/>
            </a:pPr>
            <a:r>
              <a:rPr lang="en-GB" baseline="0" dirty="0" smtClean="0"/>
              <a:t>In addition, the funding supports the advice and training services the Committees of Advertising Practice provide to the industry.</a:t>
            </a:r>
          </a:p>
          <a:p>
            <a:pPr marL="171450" indent="-171450">
              <a:buFont typeface="Arial" panose="020B0604020202020204" pitchFamily="34" charset="0"/>
              <a:buChar char="•"/>
            </a:pPr>
            <a:r>
              <a:rPr lang="en-GB" baseline="0" dirty="0" smtClean="0"/>
              <a:t>The separate funding mechanism ensures the ASA does not know which advertisers choose to fund the system or the amount they contribute.</a:t>
            </a:r>
          </a:p>
          <a:p>
            <a:pPr marL="171450" indent="-171450">
              <a:buFont typeface="Arial" panose="020B0604020202020204" pitchFamily="34" charset="0"/>
              <a:buChar char="•"/>
            </a:pPr>
            <a:r>
              <a:rPr lang="en-GB" baseline="0" dirty="0" smtClean="0"/>
              <a:t>Advertisers can choose whether to pay the levy, but they cannot choose to comply with the Advertising Codes or with the ASA’s rulings.</a:t>
            </a:r>
          </a:p>
          <a:p>
            <a:pPr marL="171450" indent="-171450">
              <a:buFont typeface="Arial" panose="020B0604020202020204" pitchFamily="34" charset="0"/>
              <a:buChar char="•"/>
            </a:pPr>
            <a:r>
              <a:rPr lang="en-GB" baseline="0" dirty="0" smtClean="0"/>
              <a:t>For more information, please visit www.asa.org.uk/About-ASA/Funding.aspx</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7</a:t>
            </a:fld>
            <a:endParaRPr lang="en-GB"/>
          </a:p>
        </p:txBody>
      </p:sp>
    </p:spTree>
    <p:extLst>
      <p:ext uri="{BB962C8B-B14F-4D97-AF65-F5344CB8AC3E}">
        <p14:creationId xmlns:p14="http://schemas.microsoft.com/office/powerpoint/2010/main" val="1623835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8</a:t>
            </a:fld>
            <a:endParaRPr lang="en-GB"/>
          </a:p>
        </p:txBody>
      </p:sp>
    </p:spTree>
    <p:extLst>
      <p:ext uri="{BB962C8B-B14F-4D97-AF65-F5344CB8AC3E}">
        <p14:creationId xmlns:p14="http://schemas.microsoft.com/office/powerpoint/2010/main" val="305604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9</a:t>
            </a:fld>
            <a:endParaRPr lang="en-GB"/>
          </a:p>
        </p:txBody>
      </p:sp>
    </p:spTree>
    <p:extLst>
      <p:ext uri="{BB962C8B-B14F-4D97-AF65-F5344CB8AC3E}">
        <p14:creationId xmlns:p14="http://schemas.microsoft.com/office/powerpoint/2010/main" val="993070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589588"/>
            <a:ext cx="9144000" cy="1268412"/>
          </a:xfrm>
          <a:prstGeom prst="rect">
            <a:avLst/>
          </a:prstGeom>
          <a:solidFill>
            <a:srgbClr val="F7F7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Picture 7" descr="ASA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750" y="5986463"/>
            <a:ext cx="1249363"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dht_a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6400800"/>
            <a:ext cx="26828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358775" y="287338"/>
            <a:ext cx="7772400" cy="404812"/>
          </a:xfrm>
        </p:spPr>
        <p:txBody>
          <a:bodyPr/>
          <a:lstStyle>
            <a:lvl1pPr>
              <a:defRPr/>
            </a:lvl1pPr>
          </a:lstStyle>
          <a:p>
            <a:r>
              <a:rPr lang="en-US" smtClean="0"/>
              <a:t>Click to edit Master title style</a:t>
            </a:r>
            <a:endParaRPr lang="en-GB"/>
          </a:p>
        </p:txBody>
      </p:sp>
      <p:sp>
        <p:nvSpPr>
          <p:cNvPr id="12291" name="Rectangle 3"/>
          <p:cNvSpPr>
            <a:spLocks noGrp="1" noChangeArrowheads="1"/>
          </p:cNvSpPr>
          <p:nvPr>
            <p:ph type="subTitle" idx="1"/>
          </p:nvPr>
        </p:nvSpPr>
        <p:spPr>
          <a:xfrm>
            <a:off x="358775" y="692150"/>
            <a:ext cx="6400800" cy="2089150"/>
          </a:xfrm>
        </p:spPr>
        <p:txBody>
          <a:bodyPr/>
          <a:lstStyle>
            <a:lvl1pPr>
              <a:defRPr sz="2600"/>
            </a:lvl1pPr>
          </a:lstStyle>
          <a:p>
            <a:r>
              <a:rPr lang="en-US" smtClean="0"/>
              <a:t>Click to edit Master subtitle style</a:t>
            </a:r>
            <a:endParaRPr lang="en-GB"/>
          </a:p>
        </p:txBody>
      </p:sp>
      <p:sp>
        <p:nvSpPr>
          <p:cNvPr id="7" name="Rectangle 4"/>
          <p:cNvSpPr>
            <a:spLocks noGrp="1" noChangeArrowheads="1"/>
          </p:cNvSpPr>
          <p:nvPr>
            <p:ph type="dt" sz="half" idx="10"/>
          </p:nvPr>
        </p:nvSpPr>
        <p:spPr>
          <a:xfrm>
            <a:off x="457200" y="6245225"/>
            <a:ext cx="2133600" cy="476250"/>
          </a:xfrm>
        </p:spPr>
        <p:txBody>
          <a:bodyPr/>
          <a:lstStyle>
            <a:lvl1pPr algn="l">
              <a:defRPr sz="1400">
                <a:solidFill>
                  <a:schemeClr val="tx1"/>
                </a:solidFill>
              </a:defRPr>
            </a:lvl1pPr>
          </a:lstStyle>
          <a:p>
            <a:pPr>
              <a:defRPr/>
            </a:pPr>
            <a:endParaRPr lang="en-GB"/>
          </a:p>
        </p:txBody>
      </p:sp>
      <p:sp>
        <p:nvSpPr>
          <p:cNvPr id="8" name="Rectangle 5"/>
          <p:cNvSpPr>
            <a:spLocks noGrp="1" noChangeArrowheads="1"/>
          </p:cNvSpPr>
          <p:nvPr>
            <p:ph type="ftr" sz="quarter" idx="11"/>
          </p:nvPr>
        </p:nvSpPr>
        <p:spPr>
          <a:xfrm>
            <a:off x="3124200" y="6245225"/>
            <a:ext cx="2895600" cy="476250"/>
          </a:xfrm>
        </p:spPr>
        <p:txBody>
          <a:bodyPr lIns="91440" tIns="45720" rIns="91440" bIns="45720"/>
          <a:lstStyle>
            <a:lvl1pPr algn="ctr">
              <a:defRPr sz="1400">
                <a:solidFill>
                  <a:schemeClr val="tx1"/>
                </a:solidFill>
              </a:defRPr>
            </a:lvl1pPr>
          </a:lstStyle>
          <a:p>
            <a:pPr>
              <a:defRPr/>
            </a:pPr>
            <a:endParaRPr lang="en-GB"/>
          </a:p>
        </p:txBody>
      </p:sp>
      <p:sp>
        <p:nvSpPr>
          <p:cNvPr id="9" name="Rectangle 6"/>
          <p:cNvSpPr>
            <a:spLocks noGrp="1" noChangeArrowheads="1"/>
          </p:cNvSpPr>
          <p:nvPr>
            <p:ph type="sldNum" sz="quarter" idx="12"/>
          </p:nvPr>
        </p:nvSpPr>
        <p:spPr>
          <a:xfrm>
            <a:off x="6553200" y="6245225"/>
            <a:ext cx="2133600" cy="476250"/>
          </a:xfrm>
        </p:spPr>
        <p:txBody>
          <a:bodyPr lIns="91440" tIns="45720" rIns="91440" bIns="45720"/>
          <a:lstStyle>
            <a:lvl1pPr algn="r">
              <a:defRPr sz="1400">
                <a:solidFill>
                  <a:schemeClr val="tx1"/>
                </a:solidFill>
              </a:defRPr>
            </a:lvl1pPr>
          </a:lstStyle>
          <a:p>
            <a:pPr>
              <a:defRPr/>
            </a:pPr>
            <a:fld id="{45E068DF-7740-4AD5-A148-3C1C04099B42}" type="slidenum">
              <a:rPr lang="en-GB"/>
              <a:pPr>
                <a:defRPr/>
              </a:pPr>
              <a:t>‹#›</a:t>
            </a:fld>
            <a:endParaRPr lang="en-GB"/>
          </a:p>
        </p:txBody>
      </p:sp>
    </p:spTree>
    <p:extLst>
      <p:ext uri="{BB962C8B-B14F-4D97-AF65-F5344CB8AC3E}">
        <p14:creationId xmlns:p14="http://schemas.microsoft.com/office/powerpoint/2010/main" val="1671774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FB3A78-DE8E-47D7-995E-8FF3DD1C6252}" type="slidenum">
              <a:rPr lang="en-GB"/>
              <a:pPr>
                <a:defRPr/>
              </a:pPr>
              <a:t>‹#›</a:t>
            </a:fld>
            <a:endParaRPr lang="en-GB"/>
          </a:p>
        </p:txBody>
      </p:sp>
    </p:spTree>
    <p:extLst>
      <p:ext uri="{BB962C8B-B14F-4D97-AF65-F5344CB8AC3E}">
        <p14:creationId xmlns:p14="http://schemas.microsoft.com/office/powerpoint/2010/main" val="59220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0200" y="287338"/>
            <a:ext cx="1682750" cy="55181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287338"/>
            <a:ext cx="4899025" cy="5518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F6F717-FB4E-4102-BBB4-ADB368B11D4E}" type="slidenum">
              <a:rPr lang="en-GB"/>
              <a:pPr>
                <a:defRPr/>
              </a:pPr>
              <a:t>‹#›</a:t>
            </a:fld>
            <a:endParaRPr lang="en-GB"/>
          </a:p>
        </p:txBody>
      </p:sp>
    </p:spTree>
    <p:extLst>
      <p:ext uri="{BB962C8B-B14F-4D97-AF65-F5344CB8AC3E}">
        <p14:creationId xmlns:p14="http://schemas.microsoft.com/office/powerpoint/2010/main" val="407090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C7E05C1-8F9C-4406-8EA1-4806FB415786}"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p:cNvSpPr/>
          <p:nvPr userDrawn="1"/>
        </p:nvSpPr>
        <p:spPr>
          <a:xfrm>
            <a:off x="0" y="5589588"/>
            <a:ext cx="9144000" cy="1268412"/>
          </a:xfrm>
          <a:prstGeom prst="rect">
            <a:avLst/>
          </a:prstGeom>
          <a:solidFill>
            <a:srgbClr val="F7F7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0" name="Rectangle 2"/>
          <p:cNvSpPr>
            <a:spLocks noGrp="1" noChangeArrowheads="1"/>
          </p:cNvSpPr>
          <p:nvPr>
            <p:ph type="ctrTitle"/>
          </p:nvPr>
        </p:nvSpPr>
        <p:spPr>
          <a:xfrm>
            <a:off x="358775" y="287338"/>
            <a:ext cx="7772400" cy="404812"/>
          </a:xfrm>
        </p:spPr>
        <p:txBody>
          <a:bodyPr/>
          <a:lstStyle>
            <a:lvl1pPr>
              <a:defRPr/>
            </a:lvl1pPr>
          </a:lstStyle>
          <a:p>
            <a:r>
              <a:rPr lang="en-GB"/>
              <a:t>Click to edit Master title style</a:t>
            </a:r>
          </a:p>
        </p:txBody>
      </p:sp>
      <p:sp>
        <p:nvSpPr>
          <p:cNvPr id="12291" name="Rectangle 3"/>
          <p:cNvSpPr>
            <a:spLocks noGrp="1" noChangeArrowheads="1"/>
          </p:cNvSpPr>
          <p:nvPr>
            <p:ph type="subTitle" idx="1"/>
          </p:nvPr>
        </p:nvSpPr>
        <p:spPr>
          <a:xfrm>
            <a:off x="358775" y="692150"/>
            <a:ext cx="6400800" cy="2089150"/>
          </a:xfrm>
        </p:spPr>
        <p:txBody>
          <a:bodyPr/>
          <a:lstStyle>
            <a:lvl1pPr>
              <a:defRPr sz="2600"/>
            </a:lvl1pPr>
          </a:lstStyle>
          <a:p>
            <a:r>
              <a:rPr lang="en-GB"/>
              <a:t>Click to edit Master subtitle style</a:t>
            </a:r>
          </a:p>
        </p:txBody>
      </p:sp>
      <p:sp>
        <p:nvSpPr>
          <p:cNvPr id="5" name="Rectangle 4"/>
          <p:cNvSpPr>
            <a:spLocks noGrp="1" noChangeArrowheads="1"/>
          </p:cNvSpPr>
          <p:nvPr>
            <p:ph type="dt" sz="half" idx="10"/>
          </p:nvPr>
        </p:nvSpPr>
        <p:spPr>
          <a:xfrm>
            <a:off x="457200" y="6245225"/>
            <a:ext cx="2133600" cy="476250"/>
          </a:xfrm>
        </p:spPr>
        <p:txBody>
          <a:bodyPr/>
          <a:lstStyle>
            <a:lvl1pPr algn="l">
              <a:defRPr sz="1400">
                <a:solidFill>
                  <a:schemeClr val="tx1"/>
                </a:solidFill>
              </a:defRPr>
            </a:lvl1pPr>
          </a:lstStyle>
          <a:p>
            <a:pPr>
              <a:defRPr/>
            </a:pPr>
            <a:endParaRPr lang="en-GB"/>
          </a:p>
        </p:txBody>
      </p:sp>
      <p:sp>
        <p:nvSpPr>
          <p:cNvPr id="6" name="Rectangle 5"/>
          <p:cNvSpPr>
            <a:spLocks noGrp="1" noChangeArrowheads="1"/>
          </p:cNvSpPr>
          <p:nvPr>
            <p:ph type="ftr" sz="quarter" idx="11"/>
          </p:nvPr>
        </p:nvSpPr>
        <p:spPr>
          <a:xfrm>
            <a:off x="3124200" y="6245225"/>
            <a:ext cx="2895600" cy="476250"/>
          </a:xfrm>
        </p:spPr>
        <p:txBody>
          <a:bodyPr lIns="91440" tIns="45720" rIns="91440" bIns="45720"/>
          <a:lstStyle>
            <a:lvl1pPr algn="ctr">
              <a:defRPr sz="1400">
                <a:solidFill>
                  <a:schemeClr val="tx1"/>
                </a:solidFill>
              </a:defRPr>
            </a:lvl1pPr>
          </a:lstStyle>
          <a:p>
            <a:pPr>
              <a:defRPr/>
            </a:pPr>
            <a:endParaRPr lang="en-GB"/>
          </a:p>
        </p:txBody>
      </p:sp>
      <p:sp>
        <p:nvSpPr>
          <p:cNvPr id="7" name="Rectangle 6"/>
          <p:cNvSpPr>
            <a:spLocks noGrp="1" noChangeArrowheads="1"/>
          </p:cNvSpPr>
          <p:nvPr>
            <p:ph type="sldNum" sz="quarter" idx="12"/>
          </p:nvPr>
        </p:nvSpPr>
        <p:spPr>
          <a:xfrm>
            <a:off x="6553200" y="6245225"/>
            <a:ext cx="2133600" cy="476250"/>
          </a:xfrm>
        </p:spPr>
        <p:txBody>
          <a:bodyPr lIns="91440" tIns="45720" rIns="91440" bIns="45720"/>
          <a:lstStyle>
            <a:lvl1pPr algn="r">
              <a:defRPr sz="1400">
                <a:solidFill>
                  <a:schemeClr val="tx1"/>
                </a:solidFill>
              </a:defRPr>
            </a:lvl1pPr>
          </a:lstStyle>
          <a:p>
            <a:pPr>
              <a:defRPr/>
            </a:pPr>
            <a:fld id="{E73FC73B-B423-45FF-AB3C-BB14619E4D02}" type="slidenum">
              <a:rPr lang="en-GB"/>
              <a:pPr>
                <a:defRPr/>
              </a:pPr>
              <a:t>‹#›</a:t>
            </a:fld>
            <a:endParaRPr lang="en-GB"/>
          </a:p>
        </p:txBody>
      </p:sp>
    </p:spTree>
    <p:extLst>
      <p:ext uri="{BB962C8B-B14F-4D97-AF65-F5344CB8AC3E}">
        <p14:creationId xmlns:p14="http://schemas.microsoft.com/office/powerpoint/2010/main" val="83787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358775" y="1430338"/>
            <a:ext cx="6734175" cy="40868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A4A62A-8FA4-4A7C-8E85-EFA04A93DCF7}" type="slidenum">
              <a:rPr lang="en-GB"/>
              <a:pPr>
                <a:defRPr/>
              </a:pPr>
              <a:t>‹#›</a:t>
            </a:fld>
            <a:endParaRPr lang="en-GB"/>
          </a:p>
        </p:txBody>
      </p:sp>
    </p:spTree>
    <p:extLst>
      <p:ext uri="{BB962C8B-B14F-4D97-AF65-F5344CB8AC3E}">
        <p14:creationId xmlns:p14="http://schemas.microsoft.com/office/powerpoint/2010/main" val="246377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5058B46-12C7-413D-A68C-515146FDEBB1}" type="slidenum">
              <a:rPr lang="en-GB"/>
              <a:pPr>
                <a:defRPr/>
              </a:pPr>
              <a:t>‹#›</a:t>
            </a:fld>
            <a:endParaRPr lang="en-GB"/>
          </a:p>
        </p:txBody>
      </p:sp>
    </p:spTree>
    <p:extLst>
      <p:ext uri="{BB962C8B-B14F-4D97-AF65-F5344CB8AC3E}">
        <p14:creationId xmlns:p14="http://schemas.microsoft.com/office/powerpoint/2010/main" val="20633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430338"/>
            <a:ext cx="3290888"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802063" y="1430338"/>
            <a:ext cx="3290887"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A2845-CE2C-4069-AF2E-D48BC0B9BCAC}" type="slidenum">
              <a:rPr lang="en-GB"/>
              <a:pPr>
                <a:defRPr/>
              </a:pPr>
              <a:t>‹#›</a:t>
            </a:fld>
            <a:endParaRPr lang="en-GB"/>
          </a:p>
        </p:txBody>
      </p:sp>
    </p:spTree>
    <p:extLst>
      <p:ext uri="{BB962C8B-B14F-4D97-AF65-F5344CB8AC3E}">
        <p14:creationId xmlns:p14="http://schemas.microsoft.com/office/powerpoint/2010/main" val="126847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98F0BDC-2C18-4F32-A18A-BB696F7A0C05}" type="slidenum">
              <a:rPr lang="en-GB"/>
              <a:pPr>
                <a:defRPr/>
              </a:pPr>
              <a:t>‹#›</a:t>
            </a:fld>
            <a:endParaRPr lang="en-GB"/>
          </a:p>
        </p:txBody>
      </p:sp>
    </p:spTree>
    <p:extLst>
      <p:ext uri="{BB962C8B-B14F-4D97-AF65-F5344CB8AC3E}">
        <p14:creationId xmlns:p14="http://schemas.microsoft.com/office/powerpoint/2010/main" val="98729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6664B55-A82C-4BD7-A603-11CAF1C5A1A2}" type="slidenum">
              <a:rPr lang="en-GB"/>
              <a:pPr>
                <a:defRPr/>
              </a:pPr>
              <a:t>‹#›</a:t>
            </a:fld>
            <a:endParaRPr lang="en-GB"/>
          </a:p>
        </p:txBody>
      </p:sp>
    </p:spTree>
    <p:extLst>
      <p:ext uri="{BB962C8B-B14F-4D97-AF65-F5344CB8AC3E}">
        <p14:creationId xmlns:p14="http://schemas.microsoft.com/office/powerpoint/2010/main" val="224835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77A18AE-1C2D-4BAE-BABD-2F030C00B847}" type="slidenum">
              <a:rPr lang="en-GB"/>
              <a:pPr>
                <a:defRPr/>
              </a:pPr>
              <a:t>‹#›</a:t>
            </a:fld>
            <a:endParaRPr lang="en-GB"/>
          </a:p>
        </p:txBody>
      </p:sp>
    </p:spTree>
    <p:extLst>
      <p:ext uri="{BB962C8B-B14F-4D97-AF65-F5344CB8AC3E}">
        <p14:creationId xmlns:p14="http://schemas.microsoft.com/office/powerpoint/2010/main" val="215940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2DCFD2-1190-49B6-BB62-2A7EED6E0568}" type="slidenum">
              <a:rPr lang="en-GB"/>
              <a:pPr>
                <a:defRPr/>
              </a:pPr>
              <a:t>‹#›</a:t>
            </a:fld>
            <a:endParaRPr lang="en-GB"/>
          </a:p>
        </p:txBody>
      </p:sp>
    </p:spTree>
    <p:extLst>
      <p:ext uri="{BB962C8B-B14F-4D97-AF65-F5344CB8AC3E}">
        <p14:creationId xmlns:p14="http://schemas.microsoft.com/office/powerpoint/2010/main" val="369676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BE6BD21-6551-4AF6-BF43-1875C567022B}" type="slidenum">
              <a:rPr lang="en-GB"/>
              <a:pPr>
                <a:defRPr/>
              </a:pPr>
              <a:t>‹#›</a:t>
            </a:fld>
            <a:endParaRPr lang="en-GB"/>
          </a:p>
        </p:txBody>
      </p:sp>
    </p:spTree>
    <p:extLst>
      <p:ext uri="{BB962C8B-B14F-4D97-AF65-F5344CB8AC3E}">
        <p14:creationId xmlns:p14="http://schemas.microsoft.com/office/powerpoint/2010/main" val="293987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287338"/>
            <a:ext cx="67341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358775" y="1430338"/>
            <a:ext cx="673417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7308850" y="260350"/>
            <a:ext cx="155733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rgbClr val="4C5B52"/>
                </a:solidFill>
              </a:defRPr>
            </a:lvl1pPr>
          </a:lstStyle>
          <a:p>
            <a:pPr>
              <a:defRPr/>
            </a:pPr>
            <a:endParaRPr lang="en-GB"/>
          </a:p>
        </p:txBody>
      </p:sp>
      <p:sp>
        <p:nvSpPr>
          <p:cNvPr id="1029" name="Rectangle 5"/>
          <p:cNvSpPr>
            <a:spLocks noGrp="1" noChangeArrowheads="1"/>
          </p:cNvSpPr>
          <p:nvPr>
            <p:ph type="ftr" sz="quarter" idx="3"/>
          </p:nvPr>
        </p:nvSpPr>
        <p:spPr bwMode="auto">
          <a:xfrm>
            <a:off x="358775" y="6021388"/>
            <a:ext cx="5292725" cy="2873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100">
                <a:solidFill>
                  <a:srgbClr val="4C5B52"/>
                </a:solidFill>
              </a:defRPr>
            </a:lvl1pPr>
          </a:lstStyle>
          <a:p>
            <a:pPr>
              <a:defRPr/>
            </a:pPr>
            <a:endParaRPr lang="en-GB"/>
          </a:p>
        </p:txBody>
      </p:sp>
      <p:sp>
        <p:nvSpPr>
          <p:cNvPr id="1030" name="Rectangle 6"/>
          <p:cNvSpPr>
            <a:spLocks noGrp="1" noChangeArrowheads="1"/>
          </p:cNvSpPr>
          <p:nvPr>
            <p:ph type="sldNum" sz="quarter" idx="4"/>
          </p:nvPr>
        </p:nvSpPr>
        <p:spPr bwMode="auto">
          <a:xfrm>
            <a:off x="3492500" y="6472238"/>
            <a:ext cx="2133600" cy="3857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900">
                <a:solidFill>
                  <a:srgbClr val="4C5B52"/>
                </a:solidFill>
              </a:defRPr>
            </a:lvl1pPr>
          </a:lstStyle>
          <a:p>
            <a:pPr>
              <a:defRPr/>
            </a:pPr>
            <a:fld id="{C08EA6C2-7CD0-48E3-A06E-994A862C46E3}" type="slidenum">
              <a:rPr lang="en-GB"/>
              <a:pPr>
                <a:defRPr/>
              </a:pPr>
              <a:t>‹#›</a:t>
            </a:fld>
            <a:endParaRPr lang="en-GB"/>
          </a:p>
        </p:txBody>
      </p:sp>
      <p:pic>
        <p:nvPicPr>
          <p:cNvPr id="1031" name="Picture 7" descr="ASA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24750" y="5988050"/>
            <a:ext cx="124936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ldht_a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775" y="6402388"/>
            <a:ext cx="26828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1" fontAlgn="base" hangingPunct="1">
        <a:spcBef>
          <a:spcPct val="0"/>
        </a:spcBef>
        <a:spcAft>
          <a:spcPct val="0"/>
        </a:spcAft>
        <a:defRPr sz="2600" b="1">
          <a:solidFill>
            <a:srgbClr val="4C5B52"/>
          </a:solidFill>
          <a:latin typeface="+mj-lt"/>
          <a:ea typeface="+mj-ea"/>
          <a:cs typeface="+mj-cs"/>
        </a:defRPr>
      </a:lvl1pPr>
      <a:lvl2pPr algn="l" rtl="0" eaLnBrk="1" fontAlgn="base" hangingPunct="1">
        <a:spcBef>
          <a:spcPct val="0"/>
        </a:spcBef>
        <a:spcAft>
          <a:spcPct val="0"/>
        </a:spcAft>
        <a:defRPr sz="2600" b="1">
          <a:solidFill>
            <a:srgbClr val="4C5B52"/>
          </a:solidFill>
          <a:latin typeface="Arial" charset="0"/>
          <a:cs typeface="Arial" charset="0"/>
        </a:defRPr>
      </a:lvl2pPr>
      <a:lvl3pPr algn="l" rtl="0" eaLnBrk="1" fontAlgn="base" hangingPunct="1">
        <a:spcBef>
          <a:spcPct val="0"/>
        </a:spcBef>
        <a:spcAft>
          <a:spcPct val="0"/>
        </a:spcAft>
        <a:defRPr sz="2600" b="1">
          <a:solidFill>
            <a:srgbClr val="4C5B52"/>
          </a:solidFill>
          <a:latin typeface="Arial" charset="0"/>
          <a:cs typeface="Arial" charset="0"/>
        </a:defRPr>
      </a:lvl3pPr>
      <a:lvl4pPr algn="l" rtl="0" eaLnBrk="1" fontAlgn="base" hangingPunct="1">
        <a:spcBef>
          <a:spcPct val="0"/>
        </a:spcBef>
        <a:spcAft>
          <a:spcPct val="0"/>
        </a:spcAft>
        <a:defRPr sz="2600" b="1">
          <a:solidFill>
            <a:srgbClr val="4C5B52"/>
          </a:solidFill>
          <a:latin typeface="Arial" charset="0"/>
          <a:cs typeface="Arial" charset="0"/>
        </a:defRPr>
      </a:lvl4pPr>
      <a:lvl5pPr algn="l" rtl="0" eaLnBrk="1" fontAlgn="base" hangingPunct="1">
        <a:spcBef>
          <a:spcPct val="0"/>
        </a:spcBef>
        <a:spcAft>
          <a:spcPct val="0"/>
        </a:spcAft>
        <a:defRPr sz="2600" b="1">
          <a:solidFill>
            <a:srgbClr val="4C5B52"/>
          </a:solidFill>
          <a:latin typeface="Arial" charset="0"/>
          <a:cs typeface="Arial" charset="0"/>
        </a:defRPr>
      </a:lvl5pPr>
      <a:lvl6pPr marL="457200" algn="l" rtl="0" eaLnBrk="1" fontAlgn="base" hangingPunct="1">
        <a:spcBef>
          <a:spcPct val="0"/>
        </a:spcBef>
        <a:spcAft>
          <a:spcPct val="0"/>
        </a:spcAft>
        <a:defRPr sz="2600" b="1">
          <a:solidFill>
            <a:srgbClr val="4C5B52"/>
          </a:solidFill>
          <a:latin typeface="Arial" charset="0"/>
          <a:cs typeface="Arial" charset="0"/>
        </a:defRPr>
      </a:lvl6pPr>
      <a:lvl7pPr marL="914400" algn="l" rtl="0" eaLnBrk="1" fontAlgn="base" hangingPunct="1">
        <a:spcBef>
          <a:spcPct val="0"/>
        </a:spcBef>
        <a:spcAft>
          <a:spcPct val="0"/>
        </a:spcAft>
        <a:defRPr sz="2600" b="1">
          <a:solidFill>
            <a:srgbClr val="4C5B52"/>
          </a:solidFill>
          <a:latin typeface="Arial" charset="0"/>
          <a:cs typeface="Arial" charset="0"/>
        </a:defRPr>
      </a:lvl7pPr>
      <a:lvl8pPr marL="1371600" algn="l" rtl="0" eaLnBrk="1" fontAlgn="base" hangingPunct="1">
        <a:spcBef>
          <a:spcPct val="0"/>
        </a:spcBef>
        <a:spcAft>
          <a:spcPct val="0"/>
        </a:spcAft>
        <a:defRPr sz="2600" b="1">
          <a:solidFill>
            <a:srgbClr val="4C5B52"/>
          </a:solidFill>
          <a:latin typeface="Arial" charset="0"/>
          <a:cs typeface="Arial" charset="0"/>
        </a:defRPr>
      </a:lvl8pPr>
      <a:lvl9pPr marL="1828800" algn="l" rtl="0" eaLnBrk="1" fontAlgn="base" hangingPunct="1">
        <a:spcBef>
          <a:spcPct val="0"/>
        </a:spcBef>
        <a:spcAft>
          <a:spcPct val="0"/>
        </a:spcAft>
        <a:defRPr sz="2600" b="1">
          <a:solidFill>
            <a:srgbClr val="4C5B52"/>
          </a:solidFill>
          <a:latin typeface="Arial" charset="0"/>
          <a:cs typeface="Arial" charset="0"/>
        </a:defRPr>
      </a:lvl9pPr>
    </p:titleStyle>
    <p:bodyStyle>
      <a:lvl1pPr marL="342900" indent="-342900" algn="l" rtl="0" eaLnBrk="1" fontAlgn="base" hangingPunct="1">
        <a:spcBef>
          <a:spcPct val="0"/>
        </a:spcBef>
        <a:spcAft>
          <a:spcPct val="0"/>
        </a:spcAft>
        <a:defRPr>
          <a:solidFill>
            <a:srgbClr val="4C5B52"/>
          </a:solidFill>
          <a:latin typeface="+mn-lt"/>
          <a:ea typeface="+mn-ea"/>
          <a:cs typeface="+mn-cs"/>
        </a:defRPr>
      </a:lvl1pPr>
      <a:lvl2pPr marL="266700" indent="-265113" algn="l" rtl="0" eaLnBrk="1" fontAlgn="base" hangingPunct="1">
        <a:spcBef>
          <a:spcPct val="0"/>
        </a:spcBef>
        <a:spcAft>
          <a:spcPct val="0"/>
        </a:spcAft>
        <a:buChar char="•"/>
        <a:defRPr>
          <a:solidFill>
            <a:srgbClr val="4C5B52"/>
          </a:solidFill>
          <a:latin typeface="+mn-lt"/>
          <a:cs typeface="+mn-cs"/>
        </a:defRPr>
      </a:lvl2pPr>
      <a:lvl3pPr marL="546100" indent="-277813" algn="l" rtl="0" eaLnBrk="1" fontAlgn="base" hangingPunct="1">
        <a:spcBef>
          <a:spcPct val="0"/>
        </a:spcBef>
        <a:spcAft>
          <a:spcPct val="0"/>
        </a:spcAft>
        <a:buChar char="•"/>
        <a:defRPr>
          <a:solidFill>
            <a:srgbClr val="4C5B52"/>
          </a:solidFill>
          <a:latin typeface="+mn-lt"/>
          <a:cs typeface="+mn-cs"/>
        </a:defRPr>
      </a:lvl3pPr>
      <a:lvl4pPr marL="825500" indent="-277813" algn="l" rtl="0" eaLnBrk="1" fontAlgn="base" hangingPunct="1">
        <a:spcBef>
          <a:spcPct val="0"/>
        </a:spcBef>
        <a:spcAft>
          <a:spcPct val="0"/>
        </a:spcAft>
        <a:buChar char="•"/>
        <a:defRPr>
          <a:solidFill>
            <a:srgbClr val="4C5B52"/>
          </a:solidFill>
          <a:latin typeface="+mn-lt"/>
          <a:cs typeface="+mn-cs"/>
        </a:defRPr>
      </a:lvl4pPr>
      <a:lvl5pPr marL="1079500" indent="-252413" algn="l" rtl="0" eaLnBrk="1" fontAlgn="base" hangingPunct="1">
        <a:spcBef>
          <a:spcPct val="0"/>
        </a:spcBef>
        <a:spcAft>
          <a:spcPct val="0"/>
        </a:spcAft>
        <a:buChar char="•"/>
        <a:defRPr>
          <a:solidFill>
            <a:srgbClr val="4C5B52"/>
          </a:solidFill>
          <a:latin typeface="+mn-lt"/>
          <a:cs typeface="+mn-cs"/>
        </a:defRPr>
      </a:lvl5pPr>
      <a:lvl6pPr marL="1536700" indent="-252413" algn="l" rtl="0" eaLnBrk="1" fontAlgn="base" hangingPunct="1">
        <a:spcBef>
          <a:spcPct val="0"/>
        </a:spcBef>
        <a:spcAft>
          <a:spcPct val="0"/>
        </a:spcAft>
        <a:buChar char="•"/>
        <a:defRPr>
          <a:solidFill>
            <a:srgbClr val="4C5B52"/>
          </a:solidFill>
          <a:latin typeface="+mn-lt"/>
          <a:cs typeface="+mn-cs"/>
        </a:defRPr>
      </a:lvl6pPr>
      <a:lvl7pPr marL="1993900" indent="-252413" algn="l" rtl="0" eaLnBrk="1" fontAlgn="base" hangingPunct="1">
        <a:spcBef>
          <a:spcPct val="0"/>
        </a:spcBef>
        <a:spcAft>
          <a:spcPct val="0"/>
        </a:spcAft>
        <a:buChar char="•"/>
        <a:defRPr>
          <a:solidFill>
            <a:srgbClr val="4C5B52"/>
          </a:solidFill>
          <a:latin typeface="+mn-lt"/>
          <a:cs typeface="+mn-cs"/>
        </a:defRPr>
      </a:lvl7pPr>
      <a:lvl8pPr marL="2451100" indent="-252413" algn="l" rtl="0" eaLnBrk="1" fontAlgn="base" hangingPunct="1">
        <a:spcBef>
          <a:spcPct val="0"/>
        </a:spcBef>
        <a:spcAft>
          <a:spcPct val="0"/>
        </a:spcAft>
        <a:buChar char="•"/>
        <a:defRPr>
          <a:solidFill>
            <a:srgbClr val="4C5B52"/>
          </a:solidFill>
          <a:latin typeface="+mn-lt"/>
          <a:cs typeface="+mn-cs"/>
        </a:defRPr>
      </a:lvl8pPr>
      <a:lvl9pPr marL="2908300" indent="-252413" algn="l" rtl="0" eaLnBrk="1" fontAlgn="base" hangingPunct="1">
        <a:spcBef>
          <a:spcPct val="0"/>
        </a:spcBef>
        <a:spcAft>
          <a:spcPct val="0"/>
        </a:spcAft>
        <a:buChar char="•"/>
        <a:defRPr>
          <a:solidFill>
            <a:srgbClr val="4C5B5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287338"/>
            <a:ext cx="6734175" cy="982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358775" y="1430338"/>
            <a:ext cx="6734175" cy="43751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7308850" y="260350"/>
            <a:ext cx="155733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rgbClr val="4C5B52"/>
                </a:solidFill>
              </a:defRPr>
            </a:lvl1pPr>
          </a:lstStyle>
          <a:p>
            <a:pPr fontAlgn="auto">
              <a:spcBef>
                <a:spcPts val="0"/>
              </a:spcBef>
              <a:spcAft>
                <a:spcPts val="0"/>
              </a:spcAft>
              <a:defRPr/>
            </a:pPr>
            <a:endParaRPr lang="en-GB">
              <a:latin typeface="Arial"/>
              <a:cs typeface="Arial"/>
            </a:endParaRPr>
          </a:p>
        </p:txBody>
      </p:sp>
      <p:sp>
        <p:nvSpPr>
          <p:cNvPr id="1029" name="Rectangle 5"/>
          <p:cNvSpPr>
            <a:spLocks noGrp="1" noChangeArrowheads="1"/>
          </p:cNvSpPr>
          <p:nvPr>
            <p:ph type="ftr" sz="quarter" idx="3"/>
          </p:nvPr>
        </p:nvSpPr>
        <p:spPr bwMode="auto">
          <a:xfrm>
            <a:off x="358775" y="6021388"/>
            <a:ext cx="5292725" cy="2873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100">
                <a:solidFill>
                  <a:srgbClr val="4C5B52"/>
                </a:solidFill>
              </a:defRPr>
            </a:lvl1pPr>
          </a:lstStyle>
          <a:p>
            <a:pPr fontAlgn="auto">
              <a:spcBef>
                <a:spcPts val="0"/>
              </a:spcBef>
              <a:spcAft>
                <a:spcPts val="0"/>
              </a:spcAft>
              <a:defRPr/>
            </a:pPr>
            <a:endParaRPr lang="en-GB">
              <a:latin typeface="Arial"/>
              <a:cs typeface="Arial"/>
            </a:endParaRPr>
          </a:p>
        </p:txBody>
      </p:sp>
      <p:sp>
        <p:nvSpPr>
          <p:cNvPr id="1030" name="Rectangle 6"/>
          <p:cNvSpPr>
            <a:spLocks noGrp="1" noChangeArrowheads="1"/>
          </p:cNvSpPr>
          <p:nvPr>
            <p:ph type="sldNum" sz="quarter" idx="4"/>
          </p:nvPr>
        </p:nvSpPr>
        <p:spPr bwMode="auto">
          <a:xfrm>
            <a:off x="3492500" y="6472238"/>
            <a:ext cx="2133600" cy="3857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900">
                <a:solidFill>
                  <a:srgbClr val="4C5B52"/>
                </a:solidFill>
              </a:defRPr>
            </a:lvl1pPr>
          </a:lstStyle>
          <a:p>
            <a:pPr fontAlgn="auto">
              <a:spcBef>
                <a:spcPts val="0"/>
              </a:spcBef>
              <a:spcAft>
                <a:spcPts val="0"/>
              </a:spcAft>
              <a:defRPr/>
            </a:pPr>
            <a:fld id="{E74825F7-53FB-47AE-82D1-39C580AE8658}" type="slidenum">
              <a:rPr lang="en-GB">
                <a:latin typeface="Arial"/>
                <a:cs typeface="Arial"/>
              </a:rPr>
              <a:pPr fontAlgn="auto">
                <a:spcBef>
                  <a:spcPts val="0"/>
                </a:spcBef>
                <a:spcAft>
                  <a:spcPts val="0"/>
                </a:spcAft>
                <a:defRPr/>
              </a:pPr>
              <a:t>‹#›</a:t>
            </a:fld>
            <a:endParaRPr lang="en-GB">
              <a:latin typeface="Arial"/>
              <a:cs typeface="Arial"/>
            </a:endParaRPr>
          </a:p>
        </p:txBody>
      </p:sp>
    </p:spTree>
    <p:extLst>
      <p:ext uri="{BB962C8B-B14F-4D97-AF65-F5344CB8AC3E}">
        <p14:creationId xmlns:p14="http://schemas.microsoft.com/office/powerpoint/2010/main" val="3865225077"/>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l" rtl="0" eaLnBrk="1" fontAlgn="base" hangingPunct="1">
        <a:spcBef>
          <a:spcPct val="0"/>
        </a:spcBef>
        <a:spcAft>
          <a:spcPct val="0"/>
        </a:spcAft>
        <a:defRPr sz="2600" b="1">
          <a:solidFill>
            <a:srgbClr val="4C5B52"/>
          </a:solidFill>
          <a:latin typeface="+mj-lt"/>
          <a:ea typeface="+mj-ea"/>
          <a:cs typeface="+mj-cs"/>
        </a:defRPr>
      </a:lvl1pPr>
      <a:lvl2pPr algn="l" rtl="0" eaLnBrk="1" fontAlgn="base" hangingPunct="1">
        <a:spcBef>
          <a:spcPct val="0"/>
        </a:spcBef>
        <a:spcAft>
          <a:spcPct val="0"/>
        </a:spcAft>
        <a:defRPr sz="2600" b="1">
          <a:solidFill>
            <a:srgbClr val="4C5B52"/>
          </a:solidFill>
          <a:latin typeface="Arial" charset="0"/>
          <a:cs typeface="Arial" charset="0"/>
        </a:defRPr>
      </a:lvl2pPr>
      <a:lvl3pPr algn="l" rtl="0" eaLnBrk="1" fontAlgn="base" hangingPunct="1">
        <a:spcBef>
          <a:spcPct val="0"/>
        </a:spcBef>
        <a:spcAft>
          <a:spcPct val="0"/>
        </a:spcAft>
        <a:defRPr sz="2600" b="1">
          <a:solidFill>
            <a:srgbClr val="4C5B52"/>
          </a:solidFill>
          <a:latin typeface="Arial" charset="0"/>
          <a:cs typeface="Arial" charset="0"/>
        </a:defRPr>
      </a:lvl3pPr>
      <a:lvl4pPr algn="l" rtl="0" eaLnBrk="1" fontAlgn="base" hangingPunct="1">
        <a:spcBef>
          <a:spcPct val="0"/>
        </a:spcBef>
        <a:spcAft>
          <a:spcPct val="0"/>
        </a:spcAft>
        <a:defRPr sz="2600" b="1">
          <a:solidFill>
            <a:srgbClr val="4C5B52"/>
          </a:solidFill>
          <a:latin typeface="Arial" charset="0"/>
          <a:cs typeface="Arial" charset="0"/>
        </a:defRPr>
      </a:lvl4pPr>
      <a:lvl5pPr algn="l" rtl="0" eaLnBrk="1" fontAlgn="base" hangingPunct="1">
        <a:spcBef>
          <a:spcPct val="0"/>
        </a:spcBef>
        <a:spcAft>
          <a:spcPct val="0"/>
        </a:spcAft>
        <a:defRPr sz="2600" b="1">
          <a:solidFill>
            <a:srgbClr val="4C5B52"/>
          </a:solidFill>
          <a:latin typeface="Arial" charset="0"/>
          <a:cs typeface="Arial" charset="0"/>
        </a:defRPr>
      </a:lvl5pPr>
      <a:lvl6pPr marL="457200" algn="l" rtl="0" eaLnBrk="1" fontAlgn="base" hangingPunct="1">
        <a:spcBef>
          <a:spcPct val="0"/>
        </a:spcBef>
        <a:spcAft>
          <a:spcPct val="0"/>
        </a:spcAft>
        <a:defRPr sz="2600" b="1">
          <a:solidFill>
            <a:srgbClr val="4C5B52"/>
          </a:solidFill>
          <a:latin typeface="Arial" charset="0"/>
          <a:cs typeface="Arial" charset="0"/>
        </a:defRPr>
      </a:lvl6pPr>
      <a:lvl7pPr marL="914400" algn="l" rtl="0" eaLnBrk="1" fontAlgn="base" hangingPunct="1">
        <a:spcBef>
          <a:spcPct val="0"/>
        </a:spcBef>
        <a:spcAft>
          <a:spcPct val="0"/>
        </a:spcAft>
        <a:defRPr sz="2600" b="1">
          <a:solidFill>
            <a:srgbClr val="4C5B52"/>
          </a:solidFill>
          <a:latin typeface="Arial" charset="0"/>
          <a:cs typeface="Arial" charset="0"/>
        </a:defRPr>
      </a:lvl7pPr>
      <a:lvl8pPr marL="1371600" algn="l" rtl="0" eaLnBrk="1" fontAlgn="base" hangingPunct="1">
        <a:spcBef>
          <a:spcPct val="0"/>
        </a:spcBef>
        <a:spcAft>
          <a:spcPct val="0"/>
        </a:spcAft>
        <a:defRPr sz="2600" b="1">
          <a:solidFill>
            <a:srgbClr val="4C5B52"/>
          </a:solidFill>
          <a:latin typeface="Arial" charset="0"/>
          <a:cs typeface="Arial" charset="0"/>
        </a:defRPr>
      </a:lvl8pPr>
      <a:lvl9pPr marL="1828800" algn="l" rtl="0" eaLnBrk="1" fontAlgn="base" hangingPunct="1">
        <a:spcBef>
          <a:spcPct val="0"/>
        </a:spcBef>
        <a:spcAft>
          <a:spcPct val="0"/>
        </a:spcAft>
        <a:defRPr sz="2600" b="1">
          <a:solidFill>
            <a:srgbClr val="4C5B52"/>
          </a:solidFill>
          <a:latin typeface="Arial" charset="0"/>
          <a:cs typeface="Arial" charset="0"/>
        </a:defRPr>
      </a:lvl9pPr>
    </p:titleStyle>
    <p:bodyStyle>
      <a:lvl1pPr algn="l" rtl="0" eaLnBrk="1" fontAlgn="base" hangingPunct="1">
        <a:spcBef>
          <a:spcPct val="0"/>
        </a:spcBef>
        <a:spcAft>
          <a:spcPct val="0"/>
        </a:spcAft>
        <a:defRPr>
          <a:solidFill>
            <a:srgbClr val="4C5B52"/>
          </a:solidFill>
          <a:latin typeface="+mn-lt"/>
          <a:ea typeface="+mn-ea"/>
          <a:cs typeface="+mn-cs"/>
        </a:defRPr>
      </a:lvl1pPr>
      <a:lvl2pPr marL="266700" indent="-265113" algn="l" rtl="0" eaLnBrk="1" fontAlgn="base" hangingPunct="1">
        <a:spcBef>
          <a:spcPct val="0"/>
        </a:spcBef>
        <a:spcAft>
          <a:spcPct val="0"/>
        </a:spcAft>
        <a:buChar char="•"/>
        <a:defRPr>
          <a:solidFill>
            <a:srgbClr val="4C5B52"/>
          </a:solidFill>
          <a:latin typeface="+mn-lt"/>
          <a:cs typeface="+mn-cs"/>
        </a:defRPr>
      </a:lvl2pPr>
      <a:lvl3pPr marL="546100" indent="-277813" algn="l" rtl="0" eaLnBrk="1" fontAlgn="base" hangingPunct="1">
        <a:spcBef>
          <a:spcPct val="0"/>
        </a:spcBef>
        <a:spcAft>
          <a:spcPct val="0"/>
        </a:spcAft>
        <a:buChar char="•"/>
        <a:defRPr>
          <a:solidFill>
            <a:srgbClr val="4C5B52"/>
          </a:solidFill>
          <a:latin typeface="+mn-lt"/>
          <a:cs typeface="+mn-cs"/>
        </a:defRPr>
      </a:lvl3pPr>
      <a:lvl4pPr marL="825500" indent="-277813" algn="l" rtl="0" eaLnBrk="1" fontAlgn="base" hangingPunct="1">
        <a:spcBef>
          <a:spcPct val="0"/>
        </a:spcBef>
        <a:spcAft>
          <a:spcPct val="0"/>
        </a:spcAft>
        <a:buChar char="•"/>
        <a:defRPr>
          <a:solidFill>
            <a:srgbClr val="4C5B52"/>
          </a:solidFill>
          <a:latin typeface="+mn-lt"/>
          <a:cs typeface="+mn-cs"/>
        </a:defRPr>
      </a:lvl4pPr>
      <a:lvl5pPr marL="1079500" indent="-252413" algn="l" rtl="0" eaLnBrk="1" fontAlgn="base" hangingPunct="1">
        <a:spcBef>
          <a:spcPct val="0"/>
        </a:spcBef>
        <a:spcAft>
          <a:spcPct val="0"/>
        </a:spcAft>
        <a:buChar char="•"/>
        <a:defRPr>
          <a:solidFill>
            <a:srgbClr val="4C5B52"/>
          </a:solidFill>
          <a:latin typeface="+mn-lt"/>
          <a:cs typeface="+mn-cs"/>
        </a:defRPr>
      </a:lvl5pPr>
      <a:lvl6pPr marL="1536700" indent="-252413" algn="l" rtl="0" eaLnBrk="1" fontAlgn="base" hangingPunct="1">
        <a:spcBef>
          <a:spcPct val="0"/>
        </a:spcBef>
        <a:spcAft>
          <a:spcPct val="0"/>
        </a:spcAft>
        <a:buChar char="•"/>
        <a:defRPr>
          <a:solidFill>
            <a:srgbClr val="4C5B52"/>
          </a:solidFill>
          <a:latin typeface="+mn-lt"/>
          <a:cs typeface="+mn-cs"/>
        </a:defRPr>
      </a:lvl6pPr>
      <a:lvl7pPr marL="1993900" indent="-252413" algn="l" rtl="0" eaLnBrk="1" fontAlgn="base" hangingPunct="1">
        <a:spcBef>
          <a:spcPct val="0"/>
        </a:spcBef>
        <a:spcAft>
          <a:spcPct val="0"/>
        </a:spcAft>
        <a:buChar char="•"/>
        <a:defRPr>
          <a:solidFill>
            <a:srgbClr val="4C5B52"/>
          </a:solidFill>
          <a:latin typeface="+mn-lt"/>
          <a:cs typeface="+mn-cs"/>
        </a:defRPr>
      </a:lvl7pPr>
      <a:lvl8pPr marL="2451100" indent="-252413" algn="l" rtl="0" eaLnBrk="1" fontAlgn="base" hangingPunct="1">
        <a:spcBef>
          <a:spcPct val="0"/>
        </a:spcBef>
        <a:spcAft>
          <a:spcPct val="0"/>
        </a:spcAft>
        <a:buChar char="•"/>
        <a:defRPr>
          <a:solidFill>
            <a:srgbClr val="4C5B52"/>
          </a:solidFill>
          <a:latin typeface="+mn-lt"/>
          <a:cs typeface="+mn-cs"/>
        </a:defRPr>
      </a:lvl8pPr>
      <a:lvl9pPr marL="2908300" indent="-252413" algn="l" rtl="0" eaLnBrk="1" fontAlgn="base" hangingPunct="1">
        <a:spcBef>
          <a:spcPct val="0"/>
        </a:spcBef>
        <a:spcAft>
          <a:spcPct val="0"/>
        </a:spcAft>
        <a:buChar char="•"/>
        <a:defRPr>
          <a:solidFill>
            <a:srgbClr val="4C5B5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asa.org.uk/News-resources/School-parent-resources.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schools@asa.org.u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youtu.be/xQ-3uureqZk" TargetMode="Externa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2123_ASACAP_PPT_Fixed.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485374" y="1930050"/>
            <a:ext cx="4230641" cy="720080"/>
          </a:xfrm>
          <a:prstGeom prst="rect">
            <a:avLst/>
          </a:prstGeom>
          <a:noFill/>
        </p:spPr>
        <p:txBody>
          <a:bodyPr wrap="square" lIns="0" tIns="0" rIns="0" bIns="0" rtlCol="0">
            <a:noAutofit/>
          </a:bodyPr>
          <a:lstStyle/>
          <a:p>
            <a:pPr lvl="0"/>
            <a:r>
              <a:rPr lang="en-GB" sz="2600" kern="0" dirty="0" smtClean="0">
                <a:solidFill>
                  <a:srgbClr val="4C5B52"/>
                </a:solidFill>
                <a:latin typeface="+mn-lt"/>
                <a:cs typeface="Arial"/>
              </a:rPr>
              <a:t>A presentation for students</a:t>
            </a:r>
            <a:r>
              <a:rPr lang="en-GB" sz="2600" kern="0" dirty="0" smtClean="0">
                <a:solidFill>
                  <a:srgbClr val="4C5B52"/>
                </a:solidFill>
                <a:latin typeface="Arial"/>
                <a:cs typeface="Arial"/>
              </a:rPr>
              <a:t/>
            </a:r>
            <a:br>
              <a:rPr lang="en-GB" sz="2600" kern="0" dirty="0" smtClean="0">
                <a:solidFill>
                  <a:srgbClr val="4C5B52"/>
                </a:solidFill>
                <a:latin typeface="Arial"/>
                <a:cs typeface="Arial"/>
              </a:rPr>
            </a:br>
            <a:endParaRPr lang="en-GB" sz="2600" kern="0" dirty="0" smtClean="0">
              <a:solidFill>
                <a:srgbClr val="4C5B52"/>
              </a:solidFill>
              <a:latin typeface="Arial"/>
              <a:cs typeface="Arial"/>
            </a:endParaRPr>
          </a:p>
          <a:p>
            <a:endParaRPr lang="en-GB" sz="2600" dirty="0"/>
          </a:p>
        </p:txBody>
      </p:sp>
      <p:sp>
        <p:nvSpPr>
          <p:cNvPr id="4" name="Rectangle 3"/>
          <p:cNvSpPr/>
          <p:nvPr/>
        </p:nvSpPr>
        <p:spPr>
          <a:xfrm>
            <a:off x="360000" y="360000"/>
            <a:ext cx="4788064" cy="892552"/>
          </a:xfrm>
          <a:prstGeom prst="rect">
            <a:avLst/>
          </a:prstGeom>
        </p:spPr>
        <p:txBody>
          <a:bodyPr wrap="square">
            <a:spAutoFit/>
          </a:bodyPr>
          <a:lstStyle/>
          <a:p>
            <a:r>
              <a:rPr lang="en-GB" sz="2600" b="1" kern="0" dirty="0">
                <a:solidFill>
                  <a:srgbClr val="4C5B52"/>
                </a:solidFill>
                <a:latin typeface="+mj-lt"/>
                <a:cs typeface="Arial"/>
              </a:rPr>
              <a:t>Overview of UK Advertising Regulation</a:t>
            </a:r>
            <a:endParaRPr lang="en-US" sz="2600" b="1" kern="0" dirty="0" smtClean="0">
              <a:solidFill>
                <a:srgbClr val="4C5B52"/>
              </a:solidFill>
              <a:latin typeface="+mj-lt"/>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Responsible advertising is an essential part of modern life</a:t>
            </a:r>
            <a:endParaRPr lang="en-GB" dirty="0"/>
          </a:p>
        </p:txBody>
      </p:sp>
      <p:sp>
        <p:nvSpPr>
          <p:cNvPr id="3" name="Content Placeholder 2"/>
          <p:cNvSpPr>
            <a:spLocks noGrp="1"/>
          </p:cNvSpPr>
          <p:nvPr>
            <p:ph idx="1"/>
          </p:nvPr>
        </p:nvSpPr>
        <p:spPr>
          <a:xfrm>
            <a:off x="323528" y="1412776"/>
            <a:ext cx="6734175" cy="3312368"/>
          </a:xfrm>
        </p:spPr>
        <p:txBody>
          <a:bodyPr/>
          <a:lstStyle/>
          <a:p>
            <a:pPr marL="285750" indent="-285750">
              <a:buFont typeface="Arial" panose="020B0604020202020204" pitchFamily="34" charset="0"/>
              <a:buChar char="•"/>
            </a:pPr>
            <a:r>
              <a:rPr lang="en-GB" dirty="0"/>
              <a:t>Provides consumers with value and choice</a:t>
            </a:r>
            <a:br>
              <a:rPr lang="en-GB" dirty="0"/>
            </a:br>
            <a:endParaRPr lang="en-GB" dirty="0"/>
          </a:p>
          <a:p>
            <a:pPr marL="285750" indent="-285750">
              <a:buFont typeface="Arial" panose="020B0604020202020204" pitchFamily="34" charset="0"/>
              <a:buChar char="•"/>
            </a:pPr>
            <a:r>
              <a:rPr lang="en-GB" dirty="0"/>
              <a:t>Entertains, informs and educates</a:t>
            </a:r>
          </a:p>
          <a:p>
            <a:pPr marL="0" indent="0"/>
            <a:endParaRPr lang="en-GB" dirty="0"/>
          </a:p>
          <a:p>
            <a:pPr marL="285750" indent="-285750">
              <a:buFont typeface="Arial" panose="020B0604020202020204" pitchFamily="34" charset="0"/>
              <a:buChar char="•"/>
            </a:pPr>
            <a:r>
              <a:rPr lang="en-GB" dirty="0"/>
              <a:t>Encourages social responsibility e.g. </a:t>
            </a:r>
            <a:r>
              <a:rPr lang="en-GB" dirty="0" smtClean="0"/>
              <a:t>not drinking and driving </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Has economic value by funding media, sport and </a:t>
            </a:r>
            <a:r>
              <a:rPr lang="en-GB" dirty="0" smtClean="0"/>
              <a:t>culture</a:t>
            </a:r>
            <a:br>
              <a:rPr lang="en-GB" dirty="0" smtClean="0"/>
            </a:br>
            <a:endParaRPr lang="en-GB" dirty="0"/>
          </a:p>
          <a:p>
            <a:pPr marL="285750" indent="-285750">
              <a:buFont typeface="Arial" panose="020B0604020202020204" pitchFamily="34" charset="0"/>
              <a:buChar char="•"/>
            </a:pPr>
            <a:r>
              <a:rPr lang="en-GB" dirty="0" smtClean="0"/>
              <a:t>Helps consumers to trust and be confident in ads they see and hear</a:t>
            </a:r>
          </a:p>
          <a:p>
            <a:pPr>
              <a:buFont typeface="Arial" panose="020B0604020202020204" pitchFamily="34" charset="0"/>
              <a:buChar char="•"/>
            </a:pPr>
            <a:endParaRPr lang="en-GB" dirty="0"/>
          </a:p>
          <a:p>
            <a:pPr marL="0" indent="0"/>
            <a:endParaRPr lang="en-GB" dirty="0" smtClean="0"/>
          </a:p>
          <a:p>
            <a:pPr>
              <a:buFont typeface="Arial" panose="020B0604020202020204" pitchFamily="34" charset="0"/>
              <a:buChar char="•"/>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285744"/>
            <a:ext cx="1080000" cy="1080000"/>
          </a:xfrm>
          <a:prstGeom prst="rect">
            <a:avLst/>
          </a:prstGeom>
        </p:spPr>
      </p:pic>
    </p:spTree>
    <p:extLst>
      <p:ext uri="{BB962C8B-B14F-4D97-AF65-F5344CB8AC3E}">
        <p14:creationId xmlns:p14="http://schemas.microsoft.com/office/powerpoint/2010/main" val="3461078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C0D6E"/>
                </a:solidFill>
              </a:rPr>
              <a:t>Discussion time:</a:t>
            </a:r>
            <a:r>
              <a:rPr lang="en-GB" dirty="0" smtClean="0"/>
              <a:t/>
            </a:r>
            <a:br>
              <a:rPr lang="en-GB" dirty="0" smtClean="0"/>
            </a:br>
            <a:r>
              <a:rPr lang="en-GB" dirty="0" smtClean="0"/>
              <a:t>What is the point of advertising?</a:t>
            </a:r>
            <a:endParaRPr lang="en-GB" dirty="0"/>
          </a:p>
        </p:txBody>
      </p:sp>
      <p:sp>
        <p:nvSpPr>
          <p:cNvPr id="3" name="Content Placeholder 2"/>
          <p:cNvSpPr>
            <a:spLocks noGrp="1"/>
          </p:cNvSpPr>
          <p:nvPr>
            <p:ph idx="1"/>
          </p:nvPr>
        </p:nvSpPr>
        <p:spPr>
          <a:xfrm>
            <a:off x="323528" y="1412776"/>
            <a:ext cx="6734175" cy="4086894"/>
          </a:xfrm>
        </p:spPr>
        <p:txBody>
          <a:bodyPr/>
          <a:lstStyle/>
          <a:p>
            <a:pPr>
              <a:buFont typeface="Arial" panose="020B0604020202020204" pitchFamily="34" charset="0"/>
              <a:buChar char="•"/>
            </a:pPr>
            <a:r>
              <a:rPr lang="en-GB" b="1" dirty="0" smtClean="0"/>
              <a:t>Companies, charities and the government spent £17.8 </a:t>
            </a:r>
            <a:r>
              <a:rPr lang="en-GB" b="1" dirty="0" err="1" smtClean="0"/>
              <a:t>bn</a:t>
            </a:r>
            <a:r>
              <a:rPr lang="en-GB" b="1" dirty="0" smtClean="0"/>
              <a:t> on advertising spend for their products and services in 2013.</a:t>
            </a:r>
          </a:p>
          <a:p>
            <a:endParaRPr lang="en-GB" dirty="0"/>
          </a:p>
          <a:p>
            <a:pPr lvl="3">
              <a:lnSpc>
                <a:spcPct val="150000"/>
              </a:lnSpc>
              <a:buFont typeface="Arial" panose="020B0604020202020204" pitchFamily="34" charset="0"/>
              <a:buChar char="•"/>
            </a:pPr>
            <a:r>
              <a:rPr lang="en-GB" dirty="0" smtClean="0"/>
              <a:t>But what does advertising do?</a:t>
            </a:r>
          </a:p>
          <a:p>
            <a:pPr lvl="3">
              <a:lnSpc>
                <a:spcPct val="150000"/>
              </a:lnSpc>
              <a:buFont typeface="Arial" panose="020B0604020202020204" pitchFamily="34" charset="0"/>
              <a:buChar char="•"/>
            </a:pPr>
            <a:r>
              <a:rPr lang="en-GB" dirty="0" smtClean="0"/>
              <a:t>Why do advertisers think it’s worth spending so much money on it?</a:t>
            </a:r>
          </a:p>
          <a:p>
            <a:pPr lvl="3">
              <a:lnSpc>
                <a:spcPct val="150000"/>
              </a:lnSpc>
              <a:buFont typeface="Arial" panose="020B0604020202020204" pitchFamily="34" charset="0"/>
              <a:buChar char="•"/>
            </a:pPr>
            <a:r>
              <a:rPr lang="en-GB" dirty="0" smtClean="0"/>
              <a:t>What benefits does advertising bring us?</a:t>
            </a:r>
          </a:p>
          <a:p>
            <a:pPr lvl="3">
              <a:lnSpc>
                <a:spcPct val="150000"/>
              </a:lnSpc>
              <a:buFont typeface="Arial" panose="020B0604020202020204" pitchFamily="34" charset="0"/>
              <a:buChar char="•"/>
            </a:pPr>
            <a:r>
              <a:rPr lang="en-GB" dirty="0" smtClean="0"/>
              <a:t>Are there any negatives attached to advertising?</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221088"/>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771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2123_ASACAP_PPT_Fixed.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4" name="Rectangle 3"/>
          <p:cNvSpPr/>
          <p:nvPr/>
        </p:nvSpPr>
        <p:spPr>
          <a:xfrm>
            <a:off x="323528" y="1412776"/>
            <a:ext cx="4788064" cy="1077218"/>
          </a:xfrm>
          <a:prstGeom prst="rect">
            <a:avLst/>
          </a:prstGeom>
        </p:spPr>
        <p:txBody>
          <a:bodyPr wrap="square">
            <a:spAutoFit/>
          </a:bodyPr>
          <a:lstStyle/>
          <a:p>
            <a:r>
              <a:rPr lang="en-GB" sz="3200" b="1" kern="0" dirty="0" smtClean="0">
                <a:solidFill>
                  <a:srgbClr val="4C5B52"/>
                </a:solidFill>
                <a:latin typeface="+mn-lt"/>
                <a:cs typeface="Arial"/>
              </a:rPr>
              <a:t>What does the ASA regulate?</a:t>
            </a:r>
            <a:endParaRPr lang="en-US" sz="3200" b="1" kern="0" dirty="0" smtClean="0">
              <a:solidFill>
                <a:srgbClr val="4C5B52"/>
              </a:solidFill>
              <a:latin typeface="+mn-lt"/>
              <a:cs typeface="Arial"/>
            </a:endParaRPr>
          </a:p>
        </p:txBody>
      </p:sp>
    </p:spTree>
    <p:extLst>
      <p:ext uri="{BB962C8B-B14F-4D97-AF65-F5344CB8AC3E}">
        <p14:creationId xmlns:p14="http://schemas.microsoft.com/office/powerpoint/2010/main" val="3761761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6.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58775" y="360000"/>
            <a:ext cx="4176464" cy="577592"/>
          </a:xfrm>
          <a:prstGeom prst="rect">
            <a:avLst/>
          </a:prstGeom>
          <a:noFill/>
        </p:spPr>
        <p:txBody>
          <a:bodyPr wrap="square" lIns="0" tIns="0" rIns="0" bIns="0" rtlCol="0">
            <a:noAutofit/>
          </a:bodyPr>
          <a:lstStyle/>
          <a:p>
            <a:pPr fontAlgn="auto">
              <a:spcBef>
                <a:spcPts val="0"/>
              </a:spcBef>
              <a:spcAft>
                <a:spcPts val="0"/>
              </a:spcAft>
            </a:pPr>
            <a:r>
              <a:rPr lang="en-US" sz="2600" b="1" kern="0" dirty="0" smtClean="0">
                <a:solidFill>
                  <a:srgbClr val="4C5B52"/>
                </a:solidFill>
                <a:latin typeface="Arial"/>
                <a:ea typeface="+mj-ea"/>
                <a:cs typeface="Arial"/>
              </a:rPr>
              <a:t>The ASA regulates:</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solidFill>
                <a:srgbClr val="4C5B52"/>
              </a:solidFill>
              <a:latin typeface="Arial"/>
              <a:cs typeface="Arial"/>
            </a:endParaRPr>
          </a:p>
        </p:txBody>
      </p:sp>
      <p:sp>
        <p:nvSpPr>
          <p:cNvPr id="7" name="Title 6"/>
          <p:cNvSpPr txBox="1">
            <a:spLocks/>
          </p:cNvSpPr>
          <p:nvPr/>
        </p:nvSpPr>
        <p:spPr bwMode="auto">
          <a:xfrm>
            <a:off x="323726" y="1052736"/>
            <a:ext cx="4067983" cy="4464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Magazines and newspapers</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TV and radio</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Television shopping channels</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Posters</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Cinema commercials</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Direct mail</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Internet ads </a:t>
            </a:r>
          </a:p>
          <a:p>
            <a:pPr marL="723900" lvl="2" indent="-265113" fontAlgn="auto">
              <a:spcBef>
                <a:spcPts val="0"/>
              </a:spcBef>
              <a:spcAft>
                <a:spcPts val="0"/>
              </a:spcAft>
              <a:buFontTx/>
              <a:buChar char="•"/>
            </a:pPr>
            <a:r>
              <a:rPr lang="en-GB" kern="0" dirty="0" smtClean="0">
                <a:solidFill>
                  <a:srgbClr val="4C5B52"/>
                </a:solidFill>
                <a:latin typeface="Arial"/>
                <a:cs typeface="Arial"/>
              </a:rPr>
              <a:t>Website marketing</a:t>
            </a:r>
          </a:p>
          <a:p>
            <a:pPr marL="723900" lvl="2" indent="-265113" fontAlgn="auto">
              <a:spcBef>
                <a:spcPts val="0"/>
              </a:spcBef>
              <a:spcAft>
                <a:spcPts val="0"/>
              </a:spcAft>
              <a:buFontTx/>
              <a:buChar char="•"/>
            </a:pPr>
            <a:r>
              <a:rPr lang="en-GB" kern="0" dirty="0" smtClean="0">
                <a:solidFill>
                  <a:srgbClr val="4C5B52"/>
                </a:solidFill>
                <a:latin typeface="Arial"/>
                <a:cs typeface="Arial"/>
              </a:rPr>
              <a:t>Ads in social media spaces</a:t>
            </a:r>
          </a:p>
          <a:p>
            <a:pPr marL="723900" lvl="2" indent="-265113" fontAlgn="auto">
              <a:spcBef>
                <a:spcPts val="0"/>
              </a:spcBef>
              <a:spcAft>
                <a:spcPts val="0"/>
              </a:spcAft>
              <a:buFontTx/>
              <a:buChar char="•"/>
            </a:pPr>
            <a:r>
              <a:rPr lang="en-GB" kern="0" dirty="0" smtClean="0">
                <a:solidFill>
                  <a:srgbClr val="4C5B52"/>
                </a:solidFill>
                <a:latin typeface="Arial"/>
                <a:cs typeface="Arial"/>
              </a:rPr>
              <a:t>Paid-for search ads</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Leaflets and brochures</a:t>
            </a:r>
          </a:p>
          <a:p>
            <a:pPr marL="266700" lvl="1" indent="-265113" fontAlgn="auto">
              <a:lnSpc>
                <a:spcPct val="150000"/>
              </a:lnSpc>
              <a:spcBef>
                <a:spcPts val="0"/>
              </a:spcBef>
              <a:spcAft>
                <a:spcPts val="0"/>
              </a:spcAft>
              <a:buFontTx/>
              <a:buChar char="•"/>
            </a:pPr>
            <a:r>
              <a:rPr lang="en-GB" kern="0" dirty="0" smtClean="0">
                <a:solidFill>
                  <a:srgbClr val="4C5B52"/>
                </a:solidFill>
                <a:latin typeface="Arial"/>
                <a:cs typeface="Arial"/>
              </a:rPr>
              <a:t>Sales promotions</a:t>
            </a:r>
            <a:endParaRPr lang="en-GB" kern="0" dirty="0">
              <a:solidFill>
                <a:srgbClr val="4C5B52"/>
              </a:solidFill>
              <a:latin typeface="Arial"/>
              <a:cs typeface="Arial"/>
            </a:endParaRPr>
          </a:p>
        </p:txBody>
      </p:sp>
    </p:spTree>
    <p:extLst>
      <p:ext uri="{BB962C8B-B14F-4D97-AF65-F5344CB8AC3E}">
        <p14:creationId xmlns:p14="http://schemas.microsoft.com/office/powerpoint/2010/main" val="4213288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7.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58774" y="360000"/>
            <a:ext cx="5005313" cy="577592"/>
          </a:xfrm>
          <a:prstGeom prst="rect">
            <a:avLst/>
          </a:prstGeom>
          <a:noFill/>
        </p:spPr>
        <p:txBody>
          <a:bodyPr wrap="square" lIns="0" tIns="0" rIns="0" bIns="0" rtlCol="0">
            <a:noAutofit/>
          </a:bodyPr>
          <a:lstStyle/>
          <a:p>
            <a:pPr fontAlgn="auto">
              <a:spcBef>
                <a:spcPts val="0"/>
              </a:spcBef>
              <a:spcAft>
                <a:spcPts val="0"/>
              </a:spcAft>
            </a:pPr>
            <a:r>
              <a:rPr lang="en-US" sz="2600" b="1" kern="0" dirty="0" smtClean="0">
                <a:solidFill>
                  <a:srgbClr val="4C5B52"/>
                </a:solidFill>
                <a:latin typeface="Arial"/>
                <a:ea typeface="+mj-ea"/>
                <a:cs typeface="Arial"/>
              </a:rPr>
              <a:t>The ASA does not regulate:</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solidFill>
                <a:srgbClr val="4C5B52"/>
              </a:solidFill>
              <a:latin typeface="Arial"/>
              <a:cs typeface="Arial"/>
            </a:endParaRPr>
          </a:p>
        </p:txBody>
      </p:sp>
      <p:sp>
        <p:nvSpPr>
          <p:cNvPr id="7" name="Title 6"/>
          <p:cNvSpPr txBox="1">
            <a:spLocks/>
          </p:cNvSpPr>
          <p:nvPr/>
        </p:nvSpPr>
        <p:spPr bwMode="auto">
          <a:xfrm>
            <a:off x="360001" y="1260000"/>
            <a:ext cx="4932080" cy="36716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Sponsorship</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Packaging</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Shop windows</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Telephone calls</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Fly-posting</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Private classified ads</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Statutory/public notices</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Press releases</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Political ads</a:t>
            </a:r>
            <a:endParaRPr lang="en-GB" kern="0" dirty="0" smtClean="0">
              <a:solidFill>
                <a:srgbClr val="4C5B52"/>
              </a:solidFill>
              <a:latin typeface="Arial"/>
              <a:cs typeface="Arial"/>
            </a:endParaRPr>
          </a:p>
          <a:p>
            <a:pPr marL="266700" lvl="1" indent="-265113" fontAlgn="auto">
              <a:lnSpc>
                <a:spcPct val="150000"/>
              </a:lnSpc>
              <a:spcBef>
                <a:spcPts val="0"/>
              </a:spcBef>
              <a:spcAft>
                <a:spcPts val="0"/>
              </a:spcAft>
              <a:buFontTx/>
              <a:buChar char="•"/>
            </a:pPr>
            <a:r>
              <a:rPr lang="en-US" kern="0" dirty="0" smtClean="0">
                <a:solidFill>
                  <a:srgbClr val="4C5B52"/>
                </a:solidFill>
                <a:latin typeface="Arial"/>
                <a:cs typeface="Arial"/>
              </a:rPr>
              <a:t>Online editorial</a:t>
            </a:r>
            <a:endParaRPr lang="en-GB" kern="0" dirty="0" smtClean="0">
              <a:solidFill>
                <a:srgbClr val="4C5B52"/>
              </a:solidFill>
              <a:latin typeface="Arial"/>
              <a:cs typeface="Arial"/>
            </a:endParaRPr>
          </a:p>
          <a:p>
            <a:pPr marL="266700" lvl="1" indent="-265113" fontAlgn="auto">
              <a:spcBef>
                <a:spcPts val="0"/>
              </a:spcBef>
              <a:spcAft>
                <a:spcPts val="0"/>
              </a:spcAft>
              <a:buFontTx/>
              <a:buChar char="•"/>
            </a:pPr>
            <a:endParaRPr lang="en-GB" kern="0" dirty="0">
              <a:solidFill>
                <a:srgbClr val="4C5B52"/>
              </a:solidFill>
              <a:latin typeface="Arial"/>
              <a:cs typeface="Arial"/>
            </a:endParaRPr>
          </a:p>
        </p:txBody>
      </p:sp>
    </p:spTree>
    <p:extLst>
      <p:ext uri="{BB962C8B-B14F-4D97-AF65-F5344CB8AC3E}">
        <p14:creationId xmlns:p14="http://schemas.microsoft.com/office/powerpoint/2010/main" val="803449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2123_ASACAP_PPT_Fixed.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4" name="Rectangle 3"/>
          <p:cNvSpPr/>
          <p:nvPr/>
        </p:nvSpPr>
        <p:spPr>
          <a:xfrm>
            <a:off x="323528" y="1412776"/>
            <a:ext cx="4788064" cy="584775"/>
          </a:xfrm>
          <a:prstGeom prst="rect">
            <a:avLst/>
          </a:prstGeom>
        </p:spPr>
        <p:txBody>
          <a:bodyPr wrap="square">
            <a:spAutoFit/>
          </a:bodyPr>
          <a:lstStyle/>
          <a:p>
            <a:r>
              <a:rPr lang="en-GB" sz="3200" b="1" kern="0" dirty="0" smtClean="0">
                <a:solidFill>
                  <a:srgbClr val="4C5B52"/>
                </a:solidFill>
                <a:latin typeface="+mn-lt"/>
                <a:cs typeface="Arial"/>
              </a:rPr>
              <a:t>How are ads regulated?</a:t>
            </a:r>
            <a:endParaRPr lang="en-US" sz="3200" b="1" kern="0" dirty="0" smtClean="0">
              <a:solidFill>
                <a:srgbClr val="4C5B52"/>
              </a:solidFill>
              <a:latin typeface="+mn-lt"/>
              <a:cs typeface="Arial"/>
            </a:endParaRPr>
          </a:p>
        </p:txBody>
      </p:sp>
    </p:spTree>
    <p:extLst>
      <p:ext uri="{BB962C8B-B14F-4D97-AF65-F5344CB8AC3E}">
        <p14:creationId xmlns:p14="http://schemas.microsoft.com/office/powerpoint/2010/main" val="1770099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8.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58775" y="360000"/>
            <a:ext cx="4176464"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The industry’s rule book</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7" name="Title 6"/>
          <p:cNvSpPr txBox="1">
            <a:spLocks/>
          </p:cNvSpPr>
          <p:nvPr/>
        </p:nvSpPr>
        <p:spPr bwMode="auto">
          <a:xfrm>
            <a:off x="358775" y="1124744"/>
            <a:ext cx="4933306" cy="41132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265113">
              <a:lnSpc>
                <a:spcPct val="150000"/>
              </a:lnSpc>
              <a:spcBef>
                <a:spcPts val="1200"/>
              </a:spcBef>
              <a:buFontTx/>
              <a:buChar char="•"/>
            </a:pPr>
            <a:r>
              <a:rPr lang="en-US" kern="0" dirty="0" smtClean="0">
                <a:solidFill>
                  <a:srgbClr val="4C5B52"/>
                </a:solidFill>
                <a:latin typeface="Arial"/>
                <a:cs typeface="Arial"/>
              </a:rPr>
              <a:t>The </a:t>
            </a:r>
            <a:r>
              <a:rPr lang="en-US" b="1" kern="0" dirty="0" smtClean="0">
                <a:solidFill>
                  <a:srgbClr val="4C5B52"/>
                </a:solidFill>
                <a:latin typeface="Arial"/>
                <a:cs typeface="Arial"/>
              </a:rPr>
              <a:t>Advertising Codes* </a:t>
            </a:r>
            <a:r>
              <a:rPr lang="en-US" kern="0" dirty="0" smtClean="0">
                <a:solidFill>
                  <a:srgbClr val="4C5B52"/>
                </a:solidFill>
                <a:latin typeface="Arial"/>
                <a:cs typeface="Arial"/>
              </a:rPr>
              <a:t>cover non-broadcast and broadcast advertising</a:t>
            </a:r>
          </a:p>
          <a:p>
            <a:pPr marL="266700" lvl="1" indent="-265113">
              <a:lnSpc>
                <a:spcPct val="150000"/>
              </a:lnSpc>
              <a:spcBef>
                <a:spcPts val="1200"/>
              </a:spcBef>
              <a:buFontTx/>
              <a:buChar char="•"/>
            </a:pPr>
            <a:r>
              <a:rPr lang="en-US" kern="0" dirty="0" smtClean="0">
                <a:solidFill>
                  <a:srgbClr val="4C5B52"/>
                </a:solidFill>
                <a:latin typeface="Arial"/>
                <a:cs typeface="Arial"/>
              </a:rPr>
              <a:t>Written by the Committees of Advertising Practice, </a:t>
            </a:r>
            <a:r>
              <a:rPr lang="en-GB" kern="0" dirty="0" smtClean="0">
                <a:solidFill>
                  <a:srgbClr val="4C5B52"/>
                </a:solidFill>
                <a:latin typeface="Arial"/>
                <a:cs typeface="Arial"/>
              </a:rPr>
              <a:t>CAP (non-broadcast) and BCAP (broadcast)</a:t>
            </a:r>
          </a:p>
          <a:p>
            <a:pPr marL="266700" lvl="1" indent="-265113">
              <a:lnSpc>
                <a:spcPct val="150000"/>
              </a:lnSpc>
              <a:spcBef>
                <a:spcPts val="1200"/>
              </a:spcBef>
              <a:buFontTx/>
              <a:buChar char="•"/>
            </a:pPr>
            <a:r>
              <a:rPr lang="en-US" kern="0" dirty="0" smtClean="0">
                <a:solidFill>
                  <a:srgbClr val="4C5B52"/>
                </a:solidFill>
                <a:latin typeface="Arial"/>
                <a:cs typeface="Arial"/>
              </a:rPr>
              <a:t>Sets standards that ensure that ads are </a:t>
            </a:r>
            <a:r>
              <a:rPr lang="en-GB" kern="0" dirty="0" smtClean="0">
                <a:solidFill>
                  <a:srgbClr val="4C5B52"/>
                </a:solidFill>
                <a:latin typeface="Arial"/>
                <a:cs typeface="Arial"/>
              </a:rPr>
              <a:t>responsible</a:t>
            </a:r>
          </a:p>
          <a:p>
            <a:pPr marL="1587" lvl="1">
              <a:lnSpc>
                <a:spcPct val="150000"/>
              </a:lnSpc>
              <a:spcBef>
                <a:spcPts val="1200"/>
              </a:spcBef>
            </a:pPr>
            <a:r>
              <a:rPr lang="en-US" sz="1100" kern="0" dirty="0" smtClean="0">
                <a:solidFill>
                  <a:srgbClr val="4C5B52"/>
                </a:solidFill>
                <a:latin typeface="Arial"/>
                <a:cs typeface="Arial"/>
              </a:rPr>
              <a:t>*The UK Code of Non-broadcast Advertising, Sales Promotion and Direct Marketing (The CAP Code)</a:t>
            </a:r>
            <a:br>
              <a:rPr lang="en-US" sz="1100" kern="0" dirty="0" smtClean="0">
                <a:solidFill>
                  <a:srgbClr val="4C5B52"/>
                </a:solidFill>
                <a:latin typeface="Arial"/>
                <a:cs typeface="Arial"/>
              </a:rPr>
            </a:br>
            <a:r>
              <a:rPr lang="en-US" sz="1100" kern="0" dirty="0" smtClean="0">
                <a:solidFill>
                  <a:srgbClr val="4C5B52"/>
                </a:solidFill>
                <a:latin typeface="Arial"/>
                <a:cs typeface="Arial"/>
              </a:rPr>
              <a:t>The UK Code of Broadcast Advertising (The BCAP Code)</a:t>
            </a:r>
            <a:endParaRPr lang="en-GB" sz="1100" kern="0" dirty="0" smtClean="0">
              <a:solidFill>
                <a:srgbClr val="4C5B52"/>
              </a:solidFill>
              <a:latin typeface="Arial"/>
              <a:cs typeface="Arial"/>
            </a:endParaRPr>
          </a:p>
          <a:p>
            <a:pPr lvl="0">
              <a:lnSpc>
                <a:spcPct val="150000"/>
              </a:lnSpc>
            </a:pPr>
            <a:endParaRPr lang="en-GB" kern="0" dirty="0">
              <a:solidFill>
                <a:srgbClr val="4C5B52"/>
              </a:solidFill>
              <a:latin typeface="Arial"/>
              <a:cs typeface="Arial"/>
            </a:endParaRPr>
          </a:p>
        </p:txBody>
      </p:sp>
    </p:spTree>
    <p:extLst>
      <p:ext uri="{BB962C8B-B14F-4D97-AF65-F5344CB8AC3E}">
        <p14:creationId xmlns:p14="http://schemas.microsoft.com/office/powerpoint/2010/main" val="1456294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287338"/>
            <a:ext cx="6734175" cy="693390"/>
          </a:xfrm>
        </p:spPr>
        <p:txBody>
          <a:bodyPr/>
          <a:lstStyle/>
          <a:p>
            <a:r>
              <a:rPr lang="en-GB" dirty="0" smtClean="0"/>
              <a:t>The key advertising rules state that:</a:t>
            </a:r>
            <a:endParaRPr lang="en-GB" dirty="0"/>
          </a:p>
        </p:txBody>
      </p:sp>
      <p:sp>
        <p:nvSpPr>
          <p:cNvPr id="3" name="Content Placeholder 2"/>
          <p:cNvSpPr>
            <a:spLocks noGrp="1"/>
          </p:cNvSpPr>
          <p:nvPr>
            <p:ph idx="1"/>
          </p:nvPr>
        </p:nvSpPr>
        <p:spPr>
          <a:xfrm>
            <a:off x="323528" y="980728"/>
            <a:ext cx="8496944" cy="4086894"/>
          </a:xfrm>
        </p:spPr>
        <p:txBody>
          <a:bodyPr/>
          <a:lstStyle/>
          <a:p>
            <a:pPr>
              <a:lnSpc>
                <a:spcPct val="150000"/>
              </a:lnSpc>
              <a:buFont typeface="Arial" panose="020B0604020202020204" pitchFamily="34" charset="0"/>
              <a:buChar char="•"/>
            </a:pPr>
            <a:r>
              <a:rPr lang="en-GB" dirty="0" smtClean="0"/>
              <a:t>Ads must not mislead</a:t>
            </a:r>
          </a:p>
          <a:p>
            <a:pPr>
              <a:lnSpc>
                <a:spcPct val="150000"/>
              </a:lnSpc>
              <a:buFont typeface="Arial" panose="020B0604020202020204" pitchFamily="34" charset="0"/>
              <a:buChar char="•"/>
            </a:pPr>
            <a:r>
              <a:rPr lang="en-GB" dirty="0" smtClean="0"/>
              <a:t>Claims should be supported with evidence</a:t>
            </a:r>
          </a:p>
          <a:p>
            <a:pPr>
              <a:lnSpc>
                <a:spcPct val="150000"/>
              </a:lnSpc>
              <a:buFont typeface="Arial" panose="020B0604020202020204" pitchFamily="34" charset="0"/>
              <a:buChar char="•"/>
            </a:pPr>
            <a:r>
              <a:rPr lang="en-GB" dirty="0" smtClean="0"/>
              <a:t>Advertisers should deal honestly and truthfully with consumers</a:t>
            </a:r>
          </a:p>
          <a:p>
            <a:pPr>
              <a:lnSpc>
                <a:spcPct val="150000"/>
              </a:lnSpc>
              <a:buFont typeface="Arial" panose="020B0604020202020204" pitchFamily="34" charset="0"/>
              <a:buChar char="•"/>
            </a:pPr>
            <a:r>
              <a:rPr lang="en-GB" dirty="0" smtClean="0"/>
              <a:t>Ads should not offend</a:t>
            </a:r>
          </a:p>
          <a:p>
            <a:pPr>
              <a:lnSpc>
                <a:spcPct val="150000"/>
              </a:lnSpc>
              <a:buFont typeface="Arial" panose="020B0604020202020204" pitchFamily="34" charset="0"/>
              <a:buChar char="•"/>
            </a:pPr>
            <a:r>
              <a:rPr lang="en-GB" dirty="0" smtClean="0"/>
              <a:t>Ads should be responsible</a:t>
            </a:r>
          </a:p>
          <a:p>
            <a:pPr marL="0" indent="0">
              <a:lnSpc>
                <a:spcPct val="150000"/>
              </a:lnSpc>
            </a:pPr>
            <a:endParaRPr lang="en-GB" dirty="0"/>
          </a:p>
          <a:p>
            <a:pPr marL="0" indent="0">
              <a:lnSpc>
                <a:spcPct val="150000"/>
              </a:lnSpc>
            </a:pPr>
            <a:r>
              <a:rPr lang="en-GB" dirty="0" smtClean="0"/>
              <a:t>The rules reflect legal requirements, but also contain additional protections for children and for certain products such as alcohol, food, health and beauty and gambling.</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365104"/>
            <a:ext cx="1080000" cy="1080000"/>
          </a:xfrm>
          <a:prstGeom prst="rect">
            <a:avLst/>
          </a:prstGeom>
        </p:spPr>
      </p:pic>
    </p:spTree>
    <p:extLst>
      <p:ext uri="{BB962C8B-B14F-4D97-AF65-F5344CB8AC3E}">
        <p14:creationId xmlns:p14="http://schemas.microsoft.com/office/powerpoint/2010/main" val="43920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9.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58774" y="360000"/>
            <a:ext cx="6301457"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The journey of a complaint</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7" name="Title 6"/>
          <p:cNvSpPr txBox="1">
            <a:spLocks/>
          </p:cNvSpPr>
          <p:nvPr/>
        </p:nvSpPr>
        <p:spPr bwMode="auto">
          <a:xfrm>
            <a:off x="358774" y="1270040"/>
            <a:ext cx="7956415" cy="23029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b="1" kern="0" dirty="0" smtClean="0">
                <a:solidFill>
                  <a:srgbClr val="4C5B52"/>
                </a:solidFill>
                <a:latin typeface="Arial"/>
                <a:cs typeface="Arial"/>
              </a:rPr>
              <a:t>Complaint is made</a:t>
            </a:r>
          </a:p>
          <a:p>
            <a:pPr lvl="0"/>
            <a:endParaRPr lang="en-GB" kern="0" dirty="0" smtClean="0">
              <a:solidFill>
                <a:srgbClr val="4C5B52"/>
              </a:solidFill>
              <a:latin typeface="Arial"/>
              <a:cs typeface="Arial"/>
            </a:endParaRPr>
          </a:p>
          <a:p>
            <a:pPr lvl="0"/>
            <a:r>
              <a:rPr lang="en-GB" kern="0" dirty="0" smtClean="0">
                <a:solidFill>
                  <a:srgbClr val="4C5B52"/>
                </a:solidFill>
                <a:latin typeface="Arial"/>
                <a:cs typeface="Arial"/>
              </a:rPr>
              <a:t>Anyone can make a complaint either online, telephone or email</a:t>
            </a:r>
          </a:p>
          <a:p>
            <a:pPr lvl="0"/>
            <a:endParaRPr lang="en-GB" kern="0" dirty="0">
              <a:solidFill>
                <a:srgbClr val="4C5B52"/>
              </a:solidFill>
              <a:latin typeface="Arial"/>
              <a:cs typeface="Arial"/>
            </a:endParaRPr>
          </a:p>
        </p:txBody>
      </p:sp>
    </p:spTree>
    <p:extLst>
      <p:ext uri="{BB962C8B-B14F-4D97-AF65-F5344CB8AC3E}">
        <p14:creationId xmlns:p14="http://schemas.microsoft.com/office/powerpoint/2010/main" val="4229653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D2123_ASACAP_PPT_Fixed10.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8" name="TextBox 7"/>
          <p:cNvSpPr txBox="1"/>
          <p:nvPr/>
        </p:nvSpPr>
        <p:spPr>
          <a:xfrm>
            <a:off x="358774" y="360000"/>
            <a:ext cx="6301457"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The journey of a complaint</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9" name="Title 6"/>
          <p:cNvSpPr txBox="1">
            <a:spLocks/>
          </p:cNvSpPr>
          <p:nvPr/>
        </p:nvSpPr>
        <p:spPr bwMode="auto">
          <a:xfrm>
            <a:off x="360000" y="1260000"/>
            <a:ext cx="7956415" cy="29515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defRPr/>
            </a:pPr>
            <a:r>
              <a:rPr lang="en-GB" b="1" dirty="0">
                <a:solidFill>
                  <a:srgbClr val="4C5B52"/>
                </a:solidFill>
              </a:rPr>
              <a:t>Does it qualify</a:t>
            </a:r>
            <a:r>
              <a:rPr lang="en-GB" b="1" dirty="0" smtClean="0">
                <a:solidFill>
                  <a:srgbClr val="4C5B52"/>
                </a:solidFill>
              </a:rPr>
              <a:t>?</a:t>
            </a:r>
          </a:p>
          <a:p>
            <a:pPr>
              <a:defRPr/>
            </a:pPr>
            <a:endParaRPr lang="en-GB" dirty="0">
              <a:solidFill>
                <a:srgbClr val="4C5B52"/>
              </a:solidFill>
            </a:endParaRPr>
          </a:p>
          <a:p>
            <a:pPr>
              <a:defRPr/>
            </a:pPr>
            <a:r>
              <a:rPr lang="en-GB" dirty="0">
                <a:solidFill>
                  <a:srgbClr val="4C5B52"/>
                </a:solidFill>
              </a:rPr>
              <a:t>Decision on whether </a:t>
            </a:r>
            <a:r>
              <a:rPr lang="en-GB" dirty="0" smtClean="0">
                <a:solidFill>
                  <a:srgbClr val="4C5B52"/>
                </a:solidFill>
              </a:rPr>
              <a:t>the ad:</a:t>
            </a:r>
          </a:p>
          <a:p>
            <a:pPr>
              <a:defRPr/>
            </a:pPr>
            <a:endParaRPr lang="en-GB" dirty="0" smtClean="0">
              <a:solidFill>
                <a:srgbClr val="4C5B52"/>
              </a:solidFill>
            </a:endParaRPr>
          </a:p>
          <a:p>
            <a:pPr marL="285750" indent="-285750">
              <a:lnSpc>
                <a:spcPct val="150000"/>
              </a:lnSpc>
              <a:buFont typeface="Arial" panose="020B0604020202020204" pitchFamily="34" charset="0"/>
              <a:buChar char="•"/>
              <a:defRPr/>
            </a:pPr>
            <a:r>
              <a:rPr lang="en-GB" dirty="0" smtClean="0">
                <a:solidFill>
                  <a:srgbClr val="4C5B52"/>
                </a:solidFill>
              </a:rPr>
              <a:t>Is </a:t>
            </a:r>
            <a:r>
              <a:rPr lang="en-GB" dirty="0">
                <a:solidFill>
                  <a:srgbClr val="4C5B52"/>
                </a:solidFill>
              </a:rPr>
              <a:t>within ASA’s </a:t>
            </a:r>
            <a:r>
              <a:rPr lang="en-GB" dirty="0" smtClean="0">
                <a:solidFill>
                  <a:srgbClr val="4C5B52"/>
                </a:solidFill>
              </a:rPr>
              <a:t>remit</a:t>
            </a:r>
          </a:p>
          <a:p>
            <a:pPr marL="285750" indent="-285750">
              <a:lnSpc>
                <a:spcPct val="150000"/>
              </a:lnSpc>
              <a:buFont typeface="Arial" panose="020B0604020202020204" pitchFamily="34" charset="0"/>
              <a:buChar char="•"/>
              <a:defRPr/>
            </a:pPr>
            <a:r>
              <a:rPr lang="en-GB" dirty="0" smtClean="0">
                <a:solidFill>
                  <a:srgbClr val="4C5B52"/>
                </a:solidFill>
              </a:rPr>
              <a:t>Potentially breaks the advertising rules</a:t>
            </a:r>
          </a:p>
          <a:p>
            <a:pPr marL="285750" indent="-285750">
              <a:lnSpc>
                <a:spcPct val="150000"/>
              </a:lnSpc>
              <a:buFont typeface="Arial" panose="020B0604020202020204" pitchFamily="34" charset="0"/>
              <a:buChar char="•"/>
              <a:defRPr/>
            </a:pPr>
            <a:r>
              <a:rPr lang="en-GB" dirty="0" smtClean="0">
                <a:solidFill>
                  <a:srgbClr val="4C5B52"/>
                </a:solidFill>
              </a:rPr>
              <a:t>Requires investigation </a:t>
            </a:r>
            <a:endParaRPr lang="en-GB" dirty="0">
              <a:solidFill>
                <a:srgbClr val="4C5B52"/>
              </a:solidFill>
            </a:endParaRPr>
          </a:p>
        </p:txBody>
      </p:sp>
    </p:spTree>
    <p:extLst>
      <p:ext uri="{BB962C8B-B14F-4D97-AF65-F5344CB8AC3E}">
        <p14:creationId xmlns:p14="http://schemas.microsoft.com/office/powerpoint/2010/main" val="556181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Notes for tutors</a:t>
            </a:r>
            <a:endParaRPr lang="en-GB" dirty="0"/>
          </a:p>
        </p:txBody>
      </p:sp>
      <p:sp>
        <p:nvSpPr>
          <p:cNvPr id="3" name="Content Placeholder 2"/>
          <p:cNvSpPr>
            <a:spLocks noGrp="1"/>
          </p:cNvSpPr>
          <p:nvPr>
            <p:ph idx="1"/>
          </p:nvPr>
        </p:nvSpPr>
        <p:spPr>
          <a:xfrm>
            <a:off x="35496" y="1124744"/>
            <a:ext cx="8784975" cy="4176464"/>
          </a:xfrm>
        </p:spPr>
        <p:txBody>
          <a:bodyPr/>
          <a:lstStyle/>
          <a:p>
            <a:r>
              <a:rPr lang="en-GB" dirty="0" smtClean="0"/>
              <a:t>     On some slides the notes section contains extra information to help explain the role and purpose of the ASA in regulating ads.</a:t>
            </a:r>
          </a:p>
          <a:p>
            <a:endParaRPr lang="en-GB" dirty="0"/>
          </a:p>
          <a:p>
            <a:r>
              <a:rPr lang="en-GB" dirty="0" smtClean="0"/>
              <a:t>     To supplement this presentation, you can refer to the ASA’s teaching resource </a:t>
            </a:r>
            <a:r>
              <a:rPr lang="en-GB" b="1" dirty="0" smtClean="0"/>
              <a:t>Ad:Check -  Understanding Advertising Regulation</a:t>
            </a:r>
            <a:r>
              <a:rPr lang="en-GB" dirty="0" smtClean="0"/>
              <a:t> and the broadcast and non-broadcast Ad Banks available on the </a:t>
            </a:r>
            <a:r>
              <a:rPr lang="en-GB" dirty="0" smtClean="0">
                <a:hlinkClick r:id="rId3"/>
              </a:rPr>
              <a:t>ASA website</a:t>
            </a:r>
            <a:r>
              <a:rPr lang="en-GB" dirty="0" smtClean="0"/>
              <a:t>. </a:t>
            </a:r>
          </a:p>
          <a:p>
            <a:endParaRPr lang="en-GB" dirty="0"/>
          </a:p>
          <a:p>
            <a:r>
              <a:rPr lang="en-GB" dirty="0" smtClean="0"/>
              <a:t>      For enquiries please contact </a:t>
            </a:r>
            <a:r>
              <a:rPr lang="en-GB" dirty="0" smtClean="0">
                <a:hlinkClick r:id="rId4"/>
              </a:rPr>
              <a:t>schools@asa.org.uk</a:t>
            </a:r>
            <a:r>
              <a:rPr lang="en-GB" dirty="0" smtClean="0"/>
              <a:t>. </a:t>
            </a:r>
          </a:p>
          <a:p>
            <a:endParaRPr lang="en-GB" dirty="0"/>
          </a:p>
          <a:p>
            <a:endParaRPr lang="en-GB" dirty="0"/>
          </a:p>
        </p:txBody>
      </p:sp>
    </p:spTree>
    <p:extLst>
      <p:ext uri="{BB962C8B-B14F-4D97-AF65-F5344CB8AC3E}">
        <p14:creationId xmlns:p14="http://schemas.microsoft.com/office/powerpoint/2010/main" val="1943578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D2123_ASACAP_PPT_Fixed11.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8" name="TextBox 7"/>
          <p:cNvSpPr txBox="1"/>
          <p:nvPr/>
        </p:nvSpPr>
        <p:spPr>
          <a:xfrm>
            <a:off x="358774" y="360000"/>
            <a:ext cx="6301457"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The journey of a complaint</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9" name="Title 6"/>
          <p:cNvSpPr txBox="1">
            <a:spLocks/>
          </p:cNvSpPr>
          <p:nvPr/>
        </p:nvSpPr>
        <p:spPr bwMode="auto">
          <a:xfrm>
            <a:off x="360000" y="1260000"/>
            <a:ext cx="7956415" cy="20249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defRPr/>
            </a:pPr>
            <a:r>
              <a:rPr lang="en-GB" b="1" dirty="0" smtClean="0">
                <a:solidFill>
                  <a:srgbClr val="4C5B52"/>
                </a:solidFill>
              </a:rPr>
              <a:t>ASA investigation</a:t>
            </a:r>
          </a:p>
          <a:p>
            <a:pPr>
              <a:defRPr/>
            </a:pPr>
            <a:endParaRPr lang="en-GB" dirty="0">
              <a:solidFill>
                <a:srgbClr val="4C5B52"/>
              </a:solidFill>
            </a:endParaRPr>
          </a:p>
          <a:p>
            <a:pPr marL="285750" indent="-285750">
              <a:buFont typeface="Arial" panose="020B0604020202020204" pitchFamily="34" charset="0"/>
              <a:buChar char="•"/>
              <a:defRPr/>
            </a:pPr>
            <a:r>
              <a:rPr lang="en-GB" dirty="0" smtClean="0">
                <a:solidFill>
                  <a:srgbClr val="4C5B52"/>
                </a:solidFill>
              </a:rPr>
              <a:t>An investigation </a:t>
            </a:r>
            <a:r>
              <a:rPr lang="en-GB" dirty="0">
                <a:solidFill>
                  <a:srgbClr val="4C5B52"/>
                </a:solidFill>
              </a:rPr>
              <a:t>carried </a:t>
            </a:r>
            <a:r>
              <a:rPr lang="en-GB" dirty="0" smtClean="0">
                <a:solidFill>
                  <a:srgbClr val="4C5B52"/>
                </a:solidFill>
              </a:rPr>
              <a:t>out with the aim of an informal resolution</a:t>
            </a:r>
          </a:p>
          <a:p>
            <a:pPr>
              <a:defRPr/>
            </a:pPr>
            <a:endParaRPr lang="en-GB" dirty="0" smtClean="0">
              <a:solidFill>
                <a:srgbClr val="4C5B52"/>
              </a:solidFill>
            </a:endParaRPr>
          </a:p>
          <a:p>
            <a:pPr marL="285750" indent="-285750">
              <a:buFont typeface="Arial" panose="020B0604020202020204" pitchFamily="34" charset="0"/>
              <a:buChar char="•"/>
              <a:defRPr/>
            </a:pPr>
            <a:r>
              <a:rPr lang="en-GB" dirty="0" smtClean="0">
                <a:solidFill>
                  <a:srgbClr val="4C5B52"/>
                </a:solidFill>
              </a:rPr>
              <a:t>For more complex issues a formal investigation is required</a:t>
            </a:r>
          </a:p>
          <a:p>
            <a:pPr marL="285750" indent="-285750">
              <a:buFont typeface="Arial" panose="020B0604020202020204" pitchFamily="34" charset="0"/>
              <a:buChar char="•"/>
              <a:defRPr/>
            </a:pPr>
            <a:endParaRPr lang="en-GB" dirty="0" smtClean="0">
              <a:solidFill>
                <a:srgbClr val="4C5B52"/>
              </a:solidFill>
            </a:endParaRPr>
          </a:p>
          <a:p>
            <a:pPr>
              <a:defRPr/>
            </a:pPr>
            <a:endParaRPr lang="en-GB" dirty="0" smtClean="0">
              <a:solidFill>
                <a:srgbClr val="4C5B52"/>
              </a:solidFill>
            </a:endParaRPr>
          </a:p>
          <a:p>
            <a:pPr>
              <a:defRPr/>
            </a:pPr>
            <a:endParaRPr lang="en-GB" dirty="0">
              <a:solidFill>
                <a:srgbClr val="4C5B52"/>
              </a:solidFill>
            </a:endParaRPr>
          </a:p>
          <a:p>
            <a:pPr lvl="0"/>
            <a:endParaRPr lang="en-GB" kern="0" dirty="0">
              <a:solidFill>
                <a:srgbClr val="4C5B52"/>
              </a:solidFill>
              <a:latin typeface="Arial"/>
              <a:cs typeface="Arial"/>
            </a:endParaRPr>
          </a:p>
        </p:txBody>
      </p:sp>
    </p:spTree>
    <p:extLst>
      <p:ext uri="{BB962C8B-B14F-4D97-AF65-F5344CB8AC3E}">
        <p14:creationId xmlns:p14="http://schemas.microsoft.com/office/powerpoint/2010/main" val="1956465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D2123_ASACAP_PPT_Fixed12.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8" name="TextBox 7"/>
          <p:cNvSpPr txBox="1"/>
          <p:nvPr/>
        </p:nvSpPr>
        <p:spPr>
          <a:xfrm>
            <a:off x="358774" y="360000"/>
            <a:ext cx="6301457"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The journey of a complaint</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9" name="Title 6"/>
          <p:cNvSpPr txBox="1">
            <a:spLocks/>
          </p:cNvSpPr>
          <p:nvPr/>
        </p:nvSpPr>
        <p:spPr bwMode="auto">
          <a:xfrm>
            <a:off x="360000" y="937592"/>
            <a:ext cx="7956415" cy="28170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defRPr/>
            </a:pPr>
            <a:r>
              <a:rPr lang="en-GB" b="1" dirty="0">
                <a:solidFill>
                  <a:srgbClr val="4C5B52"/>
                </a:solidFill>
              </a:rPr>
              <a:t>Decision </a:t>
            </a:r>
            <a:r>
              <a:rPr lang="en-GB" b="1" dirty="0" smtClean="0">
                <a:solidFill>
                  <a:srgbClr val="4C5B52"/>
                </a:solidFill>
              </a:rPr>
              <a:t>time</a:t>
            </a:r>
          </a:p>
          <a:p>
            <a:pPr>
              <a:defRPr/>
            </a:pPr>
            <a:endParaRPr lang="en-GB" dirty="0">
              <a:solidFill>
                <a:srgbClr val="4C5B52"/>
              </a:solidFill>
            </a:endParaRPr>
          </a:p>
          <a:p>
            <a:pPr marL="285750" indent="-285750">
              <a:buFont typeface="Arial" panose="020B0604020202020204" pitchFamily="34" charset="0"/>
              <a:buChar char="•"/>
              <a:defRPr/>
            </a:pPr>
            <a:r>
              <a:rPr lang="en-GB" dirty="0" smtClean="0">
                <a:solidFill>
                  <a:srgbClr val="4C5B52"/>
                </a:solidFill>
              </a:rPr>
              <a:t>A draft recommendation whether to uphold the complaint is given to the ASA Council.</a:t>
            </a:r>
          </a:p>
          <a:p>
            <a:pPr>
              <a:defRPr/>
            </a:pPr>
            <a:endParaRPr lang="en-GB" dirty="0" smtClean="0">
              <a:solidFill>
                <a:srgbClr val="4C5B52"/>
              </a:solidFill>
            </a:endParaRPr>
          </a:p>
          <a:p>
            <a:pPr marL="285750" indent="-285750">
              <a:buFont typeface="Arial" panose="020B0604020202020204" pitchFamily="34" charset="0"/>
              <a:buChar char="•"/>
              <a:defRPr/>
            </a:pPr>
            <a:r>
              <a:rPr lang="en-GB" dirty="0" smtClean="0">
                <a:solidFill>
                  <a:srgbClr val="4C5B52"/>
                </a:solidFill>
              </a:rPr>
              <a:t>The </a:t>
            </a:r>
            <a:r>
              <a:rPr lang="en-GB" dirty="0">
                <a:solidFill>
                  <a:srgbClr val="4C5B52"/>
                </a:solidFill>
              </a:rPr>
              <a:t>ASA Council decides whether to uphold </a:t>
            </a:r>
            <a:r>
              <a:rPr lang="en-GB" dirty="0" smtClean="0">
                <a:solidFill>
                  <a:srgbClr val="4C5B52"/>
                </a:solidFill>
              </a:rPr>
              <a:t>complaint. </a:t>
            </a:r>
            <a:br>
              <a:rPr lang="en-GB" dirty="0" smtClean="0">
                <a:solidFill>
                  <a:srgbClr val="4C5B52"/>
                </a:solidFill>
              </a:rPr>
            </a:br>
            <a:endParaRPr lang="en-GB" dirty="0" smtClean="0">
              <a:solidFill>
                <a:srgbClr val="4C5B52"/>
              </a:solidFill>
            </a:endParaRPr>
          </a:p>
          <a:p>
            <a:pPr marL="285750" indent="-285750">
              <a:buFont typeface="Arial" panose="020B0604020202020204" pitchFamily="34" charset="0"/>
              <a:buChar char="•"/>
              <a:defRPr/>
            </a:pPr>
            <a:r>
              <a:rPr lang="en-GB" dirty="0" smtClean="0">
                <a:solidFill>
                  <a:srgbClr val="4C5B52"/>
                </a:solidFill>
              </a:rPr>
              <a:t>Final rulings by the Council are published weekly on the ASA website</a:t>
            </a:r>
          </a:p>
          <a:p>
            <a:pPr marL="285750" indent="-285750">
              <a:buFont typeface="Arial" panose="020B0604020202020204" pitchFamily="34" charset="0"/>
              <a:buChar char="•"/>
              <a:defRPr/>
            </a:pPr>
            <a:endParaRPr lang="en-GB" dirty="0">
              <a:solidFill>
                <a:srgbClr val="4C5B52"/>
              </a:solidFill>
            </a:endParaRPr>
          </a:p>
          <a:p>
            <a:pPr marL="285750" indent="-285750">
              <a:buFont typeface="Arial" panose="020B0604020202020204" pitchFamily="34" charset="0"/>
              <a:buChar char="•"/>
              <a:defRPr/>
            </a:pPr>
            <a:r>
              <a:rPr lang="en-GB" dirty="0" smtClean="0">
                <a:solidFill>
                  <a:srgbClr val="4C5B52"/>
                </a:solidFill>
              </a:rPr>
              <a:t>If complaints are upheld, the advertiser must amend or withdraw their ad</a:t>
            </a:r>
            <a:r>
              <a:rPr lang="en-GB" dirty="0">
                <a:solidFill>
                  <a:srgbClr val="4C5B52"/>
                </a:solidFill>
              </a:rPr>
              <a:t/>
            </a:r>
            <a:br>
              <a:rPr lang="en-GB" dirty="0">
                <a:solidFill>
                  <a:srgbClr val="4C5B52"/>
                </a:solidFill>
              </a:rPr>
            </a:br>
            <a:endParaRPr lang="en-GB" dirty="0" smtClean="0">
              <a:solidFill>
                <a:srgbClr val="4C5B52"/>
              </a:solidFill>
            </a:endParaRPr>
          </a:p>
        </p:txBody>
      </p:sp>
    </p:spTree>
    <p:extLst>
      <p:ext uri="{BB962C8B-B14F-4D97-AF65-F5344CB8AC3E}">
        <p14:creationId xmlns:p14="http://schemas.microsoft.com/office/powerpoint/2010/main" val="3405757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14.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58774" y="360000"/>
            <a:ext cx="8533706"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ASA Council</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7" name="Title 6"/>
          <p:cNvSpPr txBox="1">
            <a:spLocks/>
          </p:cNvSpPr>
          <p:nvPr/>
        </p:nvSpPr>
        <p:spPr bwMode="auto">
          <a:xfrm>
            <a:off x="360001" y="1260000"/>
            <a:ext cx="4932080" cy="20970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265113">
              <a:lnSpc>
                <a:spcPct val="150000"/>
              </a:lnSpc>
              <a:spcBef>
                <a:spcPts val="600"/>
              </a:spcBef>
              <a:buFontTx/>
              <a:buChar char="•"/>
            </a:pPr>
            <a:r>
              <a:rPr lang="en-US" kern="0" dirty="0" smtClean="0">
                <a:solidFill>
                  <a:srgbClr val="4C5B52"/>
                </a:solidFill>
                <a:latin typeface="Arial"/>
                <a:cs typeface="Arial"/>
              </a:rPr>
              <a:t>The ASA Council decides whether an</a:t>
            </a:r>
            <a:r>
              <a:rPr lang="en-GB" kern="0" dirty="0" smtClean="0">
                <a:solidFill>
                  <a:srgbClr val="4C5B52"/>
                </a:solidFill>
                <a:latin typeface="Arial"/>
                <a:cs typeface="Arial"/>
              </a:rPr>
              <a:t> </a:t>
            </a:r>
            <a:r>
              <a:rPr lang="en-US" kern="0" dirty="0" smtClean="0">
                <a:solidFill>
                  <a:srgbClr val="4C5B52"/>
                </a:solidFill>
                <a:latin typeface="Arial"/>
                <a:cs typeface="Arial"/>
              </a:rPr>
              <a:t>ad has</a:t>
            </a:r>
            <a:br>
              <a:rPr lang="en-US" kern="0" dirty="0" smtClean="0">
                <a:solidFill>
                  <a:srgbClr val="4C5B52"/>
                </a:solidFill>
                <a:latin typeface="Arial"/>
                <a:cs typeface="Arial"/>
              </a:rPr>
            </a:br>
            <a:r>
              <a:rPr lang="en-US" kern="0" dirty="0" smtClean="0">
                <a:solidFill>
                  <a:srgbClr val="4C5B52"/>
                </a:solidFill>
                <a:latin typeface="Arial"/>
                <a:cs typeface="Arial"/>
              </a:rPr>
              <a:t>breached the Advertising Codes</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The 13-strong Council is made up of industry</a:t>
            </a:r>
            <a:br>
              <a:rPr lang="en-US" kern="0" dirty="0" smtClean="0">
                <a:solidFill>
                  <a:srgbClr val="4C5B52"/>
                </a:solidFill>
                <a:latin typeface="Arial"/>
                <a:cs typeface="Arial"/>
              </a:rPr>
            </a:br>
            <a:r>
              <a:rPr lang="en-US" kern="0" dirty="0" smtClean="0">
                <a:solidFill>
                  <a:srgbClr val="4C5B52"/>
                </a:solidFill>
                <a:latin typeface="Arial"/>
                <a:cs typeface="Arial"/>
              </a:rPr>
              <a:t>and non-industry figures</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Members have been chosen to collectively</a:t>
            </a:r>
            <a:br>
              <a:rPr lang="en-US" kern="0" dirty="0" smtClean="0">
                <a:solidFill>
                  <a:srgbClr val="4C5B52"/>
                </a:solidFill>
                <a:latin typeface="Arial"/>
                <a:cs typeface="Arial"/>
              </a:rPr>
            </a:br>
            <a:r>
              <a:rPr lang="en-US" kern="0" dirty="0" smtClean="0">
                <a:solidFill>
                  <a:srgbClr val="4C5B52"/>
                </a:solidFill>
                <a:latin typeface="Arial"/>
                <a:cs typeface="Arial"/>
              </a:rPr>
              <a:t>represent the perspectives of a wide</a:t>
            </a:r>
            <a:br>
              <a:rPr lang="en-US" kern="0" dirty="0" smtClean="0">
                <a:solidFill>
                  <a:srgbClr val="4C5B52"/>
                </a:solidFill>
                <a:latin typeface="Arial"/>
                <a:cs typeface="Arial"/>
              </a:rPr>
            </a:br>
            <a:r>
              <a:rPr lang="en-US" kern="0" dirty="0" smtClean="0">
                <a:solidFill>
                  <a:srgbClr val="4C5B52"/>
                </a:solidFill>
                <a:latin typeface="Arial"/>
                <a:cs typeface="Arial"/>
              </a:rPr>
              <a:t>cross-section of society</a:t>
            </a:r>
            <a:endParaRPr lang="en-GB" kern="0" dirty="0" smtClean="0">
              <a:solidFill>
                <a:srgbClr val="4C5B52"/>
              </a:solidFill>
              <a:latin typeface="Arial"/>
              <a:cs typeface="Arial"/>
            </a:endParaRPr>
          </a:p>
          <a:p>
            <a:pPr lvl="0"/>
            <a:endParaRPr lang="en-GB" kern="0" dirty="0">
              <a:solidFill>
                <a:srgbClr val="4C5B52"/>
              </a:solidFill>
              <a:latin typeface="Arial"/>
              <a:cs typeface="Arial"/>
            </a:endParaRPr>
          </a:p>
        </p:txBody>
      </p:sp>
    </p:spTree>
    <p:extLst>
      <p:ext uri="{BB962C8B-B14F-4D97-AF65-F5344CB8AC3E}">
        <p14:creationId xmlns:p14="http://schemas.microsoft.com/office/powerpoint/2010/main" val="1287762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D2123_ASACAP_PPT_Fixed13.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8" name="TextBox 7"/>
          <p:cNvSpPr txBox="1"/>
          <p:nvPr/>
        </p:nvSpPr>
        <p:spPr>
          <a:xfrm>
            <a:off x="358774" y="360000"/>
            <a:ext cx="6301457"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The journey of a complaint</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9" name="Title 6"/>
          <p:cNvSpPr txBox="1">
            <a:spLocks/>
          </p:cNvSpPr>
          <p:nvPr/>
        </p:nvSpPr>
        <p:spPr bwMode="auto">
          <a:xfrm>
            <a:off x="358774" y="1260000"/>
            <a:ext cx="7956415" cy="23850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defRPr/>
            </a:pPr>
            <a:r>
              <a:rPr lang="en-GB" b="1" dirty="0" smtClean="0">
                <a:solidFill>
                  <a:srgbClr val="4C5B52"/>
                </a:solidFill>
              </a:rPr>
              <a:t>Enforcement</a:t>
            </a:r>
          </a:p>
          <a:p>
            <a:pPr>
              <a:defRPr/>
            </a:pPr>
            <a:endParaRPr lang="en-GB" dirty="0">
              <a:solidFill>
                <a:srgbClr val="4C5B52"/>
              </a:solidFill>
            </a:endParaRPr>
          </a:p>
          <a:p>
            <a:pPr>
              <a:defRPr/>
            </a:pPr>
            <a:r>
              <a:rPr lang="en-GB" dirty="0" smtClean="0">
                <a:solidFill>
                  <a:srgbClr val="4C5B52"/>
                </a:solidFill>
              </a:rPr>
              <a:t>If </a:t>
            </a:r>
            <a:r>
              <a:rPr lang="en-GB" dirty="0">
                <a:solidFill>
                  <a:srgbClr val="4C5B52"/>
                </a:solidFill>
              </a:rPr>
              <a:t>a complaint is upheld but the advertiser doesn't </a:t>
            </a:r>
            <a:r>
              <a:rPr lang="en-GB" dirty="0" smtClean="0">
                <a:solidFill>
                  <a:srgbClr val="4C5B52"/>
                </a:solidFill>
              </a:rPr>
              <a:t>amend or </a:t>
            </a:r>
            <a:r>
              <a:rPr lang="en-GB" dirty="0">
                <a:solidFill>
                  <a:srgbClr val="4C5B52"/>
                </a:solidFill>
              </a:rPr>
              <a:t>withdraw its </a:t>
            </a:r>
            <a:r>
              <a:rPr lang="en-GB" dirty="0" smtClean="0">
                <a:solidFill>
                  <a:srgbClr val="4C5B52"/>
                </a:solidFill>
              </a:rPr>
              <a:t>ad, the case is then passed to CAP for enforcement</a:t>
            </a:r>
            <a:endParaRPr lang="en-GB" dirty="0">
              <a:solidFill>
                <a:srgbClr val="4C5B52"/>
              </a:solidFill>
            </a:endParaRPr>
          </a:p>
          <a:p>
            <a:pPr>
              <a:defRPr/>
            </a:pPr>
            <a:endParaRPr lang="en-GB" kern="0" dirty="0">
              <a:solidFill>
                <a:srgbClr val="4C5B52"/>
              </a:solidFill>
              <a:latin typeface="Arial"/>
              <a:cs typeface="Arial"/>
            </a:endParaRPr>
          </a:p>
          <a:p>
            <a:pPr lvl="0"/>
            <a:endParaRPr lang="en-GB" kern="0" dirty="0">
              <a:solidFill>
                <a:srgbClr val="4C5B52"/>
              </a:solidFill>
              <a:latin typeface="Arial"/>
              <a:cs typeface="Arial"/>
            </a:endParaRPr>
          </a:p>
        </p:txBody>
      </p:sp>
    </p:spTree>
    <p:extLst>
      <p:ext uri="{BB962C8B-B14F-4D97-AF65-F5344CB8AC3E}">
        <p14:creationId xmlns:p14="http://schemas.microsoft.com/office/powerpoint/2010/main" val="399278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15.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58774" y="360000"/>
            <a:ext cx="6373465"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Putting a stop to rule-breaking</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7" name="Title 6"/>
          <p:cNvSpPr txBox="1">
            <a:spLocks/>
          </p:cNvSpPr>
          <p:nvPr/>
        </p:nvSpPr>
        <p:spPr bwMode="auto">
          <a:xfrm>
            <a:off x="360001" y="1260000"/>
            <a:ext cx="4932079" cy="43292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spcBef>
                <a:spcPts val="600"/>
              </a:spcBef>
            </a:pPr>
            <a:r>
              <a:rPr lang="en-US" kern="0" dirty="0" smtClean="0">
                <a:solidFill>
                  <a:srgbClr val="4C5B52"/>
                </a:solidFill>
                <a:latin typeface="Arial"/>
                <a:cs typeface="Arial"/>
              </a:rPr>
              <a:t> </a:t>
            </a:r>
            <a:r>
              <a:rPr lang="en-US" b="1" kern="0" dirty="0" smtClean="0">
                <a:solidFill>
                  <a:srgbClr val="4C5B52"/>
                </a:solidFill>
                <a:latin typeface="Arial"/>
                <a:cs typeface="Arial"/>
              </a:rPr>
              <a:t>Our sanctions are:</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Adverse publicity from published rulings</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Media refusal</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Disqualification from industry awards</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Poster and press ad pre-vetting</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Withdrawal of trading privileges –</a:t>
            </a:r>
            <a:r>
              <a:rPr lang="en-GB" kern="0" dirty="0" smtClean="0">
                <a:solidFill>
                  <a:srgbClr val="4C5B52"/>
                </a:solidFill>
                <a:latin typeface="Arial"/>
                <a:cs typeface="Arial"/>
              </a:rPr>
              <a:t/>
            </a:r>
            <a:br>
              <a:rPr lang="en-GB" kern="0" dirty="0" smtClean="0">
                <a:solidFill>
                  <a:srgbClr val="4C5B52"/>
                </a:solidFill>
                <a:latin typeface="Arial"/>
                <a:cs typeface="Arial"/>
              </a:rPr>
            </a:br>
            <a:r>
              <a:rPr lang="en-US" kern="0" dirty="0" smtClean="0">
                <a:solidFill>
                  <a:srgbClr val="4C5B52"/>
                </a:solidFill>
                <a:latin typeface="Arial"/>
                <a:cs typeface="Arial"/>
              </a:rPr>
              <a:t>including </a:t>
            </a:r>
            <a:r>
              <a:rPr lang="en-US" kern="0" dirty="0" err="1" smtClean="0">
                <a:solidFill>
                  <a:srgbClr val="4C5B52"/>
                </a:solidFill>
                <a:latin typeface="Arial"/>
                <a:cs typeface="Arial"/>
              </a:rPr>
              <a:t>Mailsort</a:t>
            </a:r>
            <a:r>
              <a:rPr lang="en-US" kern="0" dirty="0" smtClean="0">
                <a:solidFill>
                  <a:srgbClr val="4C5B52"/>
                </a:solidFill>
                <a:latin typeface="Arial"/>
                <a:cs typeface="Arial"/>
              </a:rPr>
              <a:t> Contracts</a:t>
            </a:r>
            <a:endParaRPr lang="en-GB" kern="0" dirty="0" smtClean="0">
              <a:solidFill>
                <a:srgbClr val="4C5B52"/>
              </a:solidFill>
              <a:latin typeface="Arial"/>
              <a:cs typeface="Arial"/>
            </a:endParaRPr>
          </a:p>
          <a:p>
            <a:pPr marL="266700" lvl="1" indent="-265113">
              <a:lnSpc>
                <a:spcPct val="150000"/>
              </a:lnSpc>
              <a:spcBef>
                <a:spcPts val="600"/>
              </a:spcBef>
              <a:buFontTx/>
              <a:buChar char="•"/>
            </a:pPr>
            <a:r>
              <a:rPr lang="en-US" kern="0" dirty="0" smtClean="0">
                <a:solidFill>
                  <a:srgbClr val="4C5B52"/>
                </a:solidFill>
                <a:latin typeface="Arial"/>
                <a:cs typeface="Arial"/>
              </a:rPr>
              <a:t>Referral to </a:t>
            </a:r>
            <a:r>
              <a:rPr lang="en-GB" kern="0" dirty="0" smtClean="0">
                <a:solidFill>
                  <a:srgbClr val="4C5B52"/>
                </a:solidFill>
                <a:latin typeface="Arial"/>
                <a:cs typeface="Arial"/>
              </a:rPr>
              <a:t>Trading Standards </a:t>
            </a:r>
            <a:r>
              <a:rPr lang="en-US" kern="0" dirty="0" smtClean="0">
                <a:solidFill>
                  <a:srgbClr val="4C5B52"/>
                </a:solidFill>
                <a:latin typeface="Arial"/>
                <a:cs typeface="Arial"/>
              </a:rPr>
              <a:t>/ </a:t>
            </a:r>
            <a:r>
              <a:rPr lang="en-US" kern="0" dirty="0" err="1" smtClean="0">
                <a:solidFill>
                  <a:srgbClr val="4C5B52"/>
                </a:solidFill>
                <a:latin typeface="Arial"/>
                <a:cs typeface="Arial"/>
              </a:rPr>
              <a:t>Ofcom</a:t>
            </a:r>
            <a:r>
              <a:rPr lang="en-US" kern="0" dirty="0" smtClean="0">
                <a:solidFill>
                  <a:srgbClr val="4C5B52"/>
                </a:solidFill>
                <a:latin typeface="Arial"/>
                <a:cs typeface="Arial"/>
              </a:rPr>
              <a:t> for possible legal action</a:t>
            </a:r>
            <a:endParaRPr lang="en-GB" kern="0" dirty="0" smtClean="0">
              <a:solidFill>
                <a:srgbClr val="4C5B52"/>
              </a:solidFill>
              <a:latin typeface="Arial"/>
              <a:cs typeface="Arial"/>
            </a:endParaRPr>
          </a:p>
          <a:p>
            <a:pPr lvl="0"/>
            <a:endParaRPr lang="en-GB" kern="0" dirty="0">
              <a:solidFill>
                <a:srgbClr val="4C5B52"/>
              </a:solidFill>
              <a:latin typeface="Arial"/>
              <a:cs typeface="Arial"/>
            </a:endParaRPr>
          </a:p>
        </p:txBody>
      </p:sp>
    </p:spTree>
    <p:extLst>
      <p:ext uri="{BB962C8B-B14F-4D97-AF65-F5344CB8AC3E}">
        <p14:creationId xmlns:p14="http://schemas.microsoft.com/office/powerpoint/2010/main" val="1361384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15.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58774" y="360000"/>
            <a:ext cx="6373465" cy="577592"/>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Putting a stop to rule-breaking</a:t>
            </a:r>
            <a:r>
              <a:rPr lang="en-GB" sz="2600" b="1" kern="0" dirty="0" smtClean="0">
                <a:solidFill>
                  <a:srgbClr val="4C5B52"/>
                </a:solidFill>
                <a:latin typeface="Arial"/>
                <a:ea typeface="+mj-ea"/>
                <a:cs typeface="Arial"/>
              </a:rPr>
              <a:t/>
            </a:r>
            <a:br>
              <a:rPr lang="en-GB" sz="2600" b="1" kern="0" dirty="0" smtClean="0">
                <a:solidFill>
                  <a:srgbClr val="4C5B52"/>
                </a:solidFill>
                <a:latin typeface="Arial"/>
                <a:ea typeface="+mj-ea"/>
                <a:cs typeface="Arial"/>
              </a:rPr>
            </a:br>
            <a:endParaRPr lang="en-GB" dirty="0"/>
          </a:p>
        </p:txBody>
      </p:sp>
      <p:sp>
        <p:nvSpPr>
          <p:cNvPr id="7" name="Title 6"/>
          <p:cNvSpPr txBox="1">
            <a:spLocks/>
          </p:cNvSpPr>
          <p:nvPr/>
        </p:nvSpPr>
        <p:spPr bwMode="auto">
          <a:xfrm>
            <a:off x="360001" y="1260000"/>
            <a:ext cx="4932079" cy="43292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spcBef>
                <a:spcPts val="600"/>
              </a:spcBef>
            </a:pPr>
            <a:r>
              <a:rPr lang="en-US" b="1" kern="0" dirty="0" smtClean="0">
                <a:solidFill>
                  <a:srgbClr val="4C5B52"/>
                </a:solidFill>
                <a:latin typeface="Arial"/>
                <a:cs typeface="Arial"/>
              </a:rPr>
              <a:t>We also have sanctions specifically for online advertisers:</a:t>
            </a:r>
            <a:endParaRPr lang="en-GB" kern="0" dirty="0" smtClean="0">
              <a:solidFill>
                <a:srgbClr val="4C5B52"/>
              </a:solidFill>
              <a:latin typeface="Arial"/>
              <a:cs typeface="Arial"/>
            </a:endParaRPr>
          </a:p>
          <a:p>
            <a:pPr lvl="0"/>
            <a:endParaRPr lang="en-GB" kern="0" dirty="0" smtClean="0">
              <a:solidFill>
                <a:srgbClr val="4C5B52"/>
              </a:solidFill>
              <a:latin typeface="Arial"/>
              <a:cs typeface="Arial"/>
            </a:endParaRPr>
          </a:p>
          <a:p>
            <a:pPr marL="285750" lvl="0" indent="-285750">
              <a:buFont typeface="Arial" panose="020B0604020202020204" pitchFamily="34" charset="0"/>
              <a:buChar char="•"/>
            </a:pPr>
            <a:r>
              <a:rPr lang="en-GB" kern="0" dirty="0" smtClean="0">
                <a:solidFill>
                  <a:srgbClr val="4C5B52"/>
                </a:solidFill>
                <a:latin typeface="Arial"/>
                <a:cs typeface="Arial"/>
              </a:rPr>
              <a:t>Removal of paid-for search advertising</a:t>
            </a:r>
            <a:br>
              <a:rPr lang="en-GB" kern="0" dirty="0" smtClean="0">
                <a:solidFill>
                  <a:srgbClr val="4C5B52"/>
                </a:solidFill>
                <a:latin typeface="Arial"/>
                <a:cs typeface="Arial"/>
              </a:rPr>
            </a:br>
            <a:endParaRPr lang="en-GB" kern="0" dirty="0" smtClean="0">
              <a:solidFill>
                <a:srgbClr val="4C5B52"/>
              </a:solidFill>
              <a:latin typeface="Arial"/>
              <a:cs typeface="Arial"/>
            </a:endParaRPr>
          </a:p>
          <a:p>
            <a:pPr marL="285750" lvl="0" indent="-285750">
              <a:buFont typeface="Arial" panose="020B0604020202020204" pitchFamily="34" charset="0"/>
              <a:buChar char="•"/>
            </a:pPr>
            <a:r>
              <a:rPr lang="en-GB" kern="0" dirty="0">
                <a:solidFill>
                  <a:srgbClr val="4C5B52"/>
                </a:solidFill>
                <a:latin typeface="Arial"/>
                <a:cs typeface="Arial"/>
              </a:rPr>
              <a:t>ASA paid search campaign highlighting </a:t>
            </a:r>
          </a:p>
          <a:p>
            <a:pPr lvl="0"/>
            <a:r>
              <a:rPr lang="en-GB" kern="0" dirty="0">
                <a:solidFill>
                  <a:srgbClr val="4C5B52"/>
                </a:solidFill>
                <a:latin typeface="Arial"/>
                <a:cs typeface="Arial"/>
              </a:rPr>
              <a:t>    non-complying </a:t>
            </a:r>
            <a:r>
              <a:rPr lang="en-GB" kern="0" dirty="0" smtClean="0">
                <a:solidFill>
                  <a:srgbClr val="4C5B52"/>
                </a:solidFill>
                <a:latin typeface="Arial"/>
                <a:cs typeface="Arial"/>
              </a:rPr>
              <a:t>advertiser</a:t>
            </a:r>
            <a:br>
              <a:rPr lang="en-GB" kern="0" dirty="0" smtClean="0">
                <a:solidFill>
                  <a:srgbClr val="4C5B52"/>
                </a:solidFill>
                <a:latin typeface="Arial"/>
                <a:cs typeface="Arial"/>
              </a:rPr>
            </a:br>
            <a:endParaRPr lang="en-GB" kern="0" dirty="0">
              <a:solidFill>
                <a:srgbClr val="4C5B52"/>
              </a:solidFill>
              <a:latin typeface="Arial"/>
              <a:cs typeface="Arial"/>
            </a:endParaRPr>
          </a:p>
          <a:p>
            <a:pPr marL="285750" lvl="0" indent="-285750">
              <a:buFont typeface="Arial" panose="020B0604020202020204" pitchFamily="34" charset="0"/>
              <a:buChar char="•"/>
            </a:pPr>
            <a:r>
              <a:rPr lang="en-GB" kern="0" dirty="0" smtClean="0">
                <a:solidFill>
                  <a:srgbClr val="4C5B52"/>
                </a:solidFill>
                <a:latin typeface="Arial"/>
                <a:cs typeface="Arial"/>
              </a:rPr>
              <a:t>Addition to the ASA’s list of </a:t>
            </a:r>
          </a:p>
          <a:p>
            <a:pPr lvl="0"/>
            <a:r>
              <a:rPr lang="en-GB" kern="0" dirty="0">
                <a:solidFill>
                  <a:srgbClr val="4C5B52"/>
                </a:solidFill>
                <a:latin typeface="Arial"/>
                <a:cs typeface="Arial"/>
              </a:rPr>
              <a:t> </a:t>
            </a:r>
            <a:r>
              <a:rPr lang="en-GB" kern="0" dirty="0" smtClean="0">
                <a:solidFill>
                  <a:srgbClr val="4C5B52"/>
                </a:solidFill>
                <a:latin typeface="Arial"/>
                <a:cs typeface="Arial"/>
              </a:rPr>
              <a:t>   non-compliant advertisers published </a:t>
            </a:r>
          </a:p>
          <a:p>
            <a:pPr lvl="0"/>
            <a:r>
              <a:rPr lang="en-GB" kern="0" dirty="0" smtClean="0">
                <a:solidFill>
                  <a:srgbClr val="4C5B52"/>
                </a:solidFill>
                <a:latin typeface="Arial"/>
                <a:cs typeface="Arial"/>
              </a:rPr>
              <a:t>    on the website</a:t>
            </a:r>
            <a:br>
              <a:rPr lang="en-GB" kern="0" dirty="0" smtClean="0">
                <a:solidFill>
                  <a:srgbClr val="4C5B52"/>
                </a:solidFill>
                <a:latin typeface="Arial"/>
                <a:cs typeface="Arial"/>
              </a:rPr>
            </a:br>
            <a:endParaRPr lang="en-GB" kern="0" dirty="0" smtClean="0">
              <a:solidFill>
                <a:srgbClr val="4C5B52"/>
              </a:solidFill>
              <a:latin typeface="Arial"/>
              <a:cs typeface="Arial"/>
            </a:endParaRPr>
          </a:p>
          <a:p>
            <a:pPr marL="285750" lvl="0" indent="-285750">
              <a:buFont typeface="Arial" panose="020B0604020202020204" pitchFamily="34" charset="0"/>
              <a:buChar char="•"/>
            </a:pPr>
            <a:endParaRPr lang="en-GB" kern="0" dirty="0">
              <a:solidFill>
                <a:srgbClr val="4C5B52"/>
              </a:solidFill>
              <a:latin typeface="Arial"/>
              <a:cs typeface="Arial"/>
            </a:endParaRPr>
          </a:p>
        </p:txBody>
      </p:sp>
    </p:spTree>
    <p:extLst>
      <p:ext uri="{BB962C8B-B14F-4D97-AF65-F5344CB8AC3E}">
        <p14:creationId xmlns:p14="http://schemas.microsoft.com/office/powerpoint/2010/main" val="598874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2123_ASACAP_PPT_Fixed.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4" name="Rectangle 3"/>
          <p:cNvSpPr/>
          <p:nvPr/>
        </p:nvSpPr>
        <p:spPr>
          <a:xfrm>
            <a:off x="323528" y="1412776"/>
            <a:ext cx="4788064" cy="1077218"/>
          </a:xfrm>
          <a:prstGeom prst="rect">
            <a:avLst/>
          </a:prstGeom>
        </p:spPr>
        <p:txBody>
          <a:bodyPr wrap="square">
            <a:spAutoFit/>
          </a:bodyPr>
          <a:lstStyle/>
          <a:p>
            <a:r>
              <a:rPr lang="en-GB" sz="3200" b="1" kern="0" dirty="0" smtClean="0">
                <a:solidFill>
                  <a:srgbClr val="4C5B52"/>
                </a:solidFill>
                <a:latin typeface="+mn-lt"/>
                <a:cs typeface="Arial"/>
              </a:rPr>
              <a:t>Complaints about advertising</a:t>
            </a:r>
            <a:endParaRPr lang="en-US" sz="3200" b="1" kern="0" dirty="0" smtClean="0">
              <a:solidFill>
                <a:srgbClr val="4C5B52"/>
              </a:solidFill>
              <a:latin typeface="+mn-lt"/>
              <a:cs typeface="Arial"/>
            </a:endParaRPr>
          </a:p>
        </p:txBody>
      </p:sp>
    </p:spTree>
    <p:extLst>
      <p:ext uri="{BB962C8B-B14F-4D97-AF65-F5344CB8AC3E}">
        <p14:creationId xmlns:p14="http://schemas.microsoft.com/office/powerpoint/2010/main" val="3297413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360363" y="360363"/>
            <a:ext cx="8229600" cy="539750"/>
          </a:xfrm>
        </p:spPr>
        <p:txBody>
          <a:bodyPr/>
          <a:lstStyle/>
          <a:p>
            <a:pPr eaLnBrk="1" hangingPunct="1"/>
            <a:r>
              <a:rPr lang="en-GB" altLang="en-US" dirty="0" smtClean="0">
                <a:solidFill>
                  <a:srgbClr val="515B53"/>
                </a:solidFill>
              </a:rPr>
              <a:t>Complaints</a:t>
            </a:r>
          </a:p>
        </p:txBody>
      </p:sp>
      <p:sp>
        <p:nvSpPr>
          <p:cNvPr id="13315" name="Rectangle 3"/>
          <p:cNvSpPr>
            <a:spLocks noGrp="1"/>
          </p:cNvSpPr>
          <p:nvPr>
            <p:ph type="body" idx="1"/>
          </p:nvPr>
        </p:nvSpPr>
        <p:spPr>
          <a:xfrm>
            <a:off x="323528" y="1268760"/>
            <a:ext cx="3672408" cy="2168525"/>
          </a:xfrm>
        </p:spPr>
        <p:txBody>
          <a:bodyPr/>
          <a:lstStyle/>
          <a:p>
            <a:pPr marL="360000" indent="-358775" eaLnBrk="1" hangingPunct="1">
              <a:spcBef>
                <a:spcPts val="0"/>
              </a:spcBef>
              <a:buFontTx/>
              <a:buChar char="•"/>
              <a:defRPr/>
            </a:pPr>
            <a:r>
              <a:rPr lang="en-US" dirty="0" smtClean="0"/>
              <a:t>The ASA receives more than 30,000 complaints about advertising a year.</a:t>
            </a:r>
            <a:br>
              <a:rPr lang="en-US" dirty="0" smtClean="0"/>
            </a:br>
            <a:endParaRPr lang="en-US" dirty="0" smtClean="0"/>
          </a:p>
          <a:p>
            <a:pPr marL="360000" indent="-358775" eaLnBrk="1" hangingPunct="1">
              <a:spcBef>
                <a:spcPts val="0"/>
              </a:spcBef>
              <a:buFontTx/>
              <a:buChar char="•"/>
              <a:defRPr/>
            </a:pPr>
            <a:r>
              <a:rPr lang="en-US" dirty="0" smtClean="0"/>
              <a:t>About three-quarters of complaints we deal with are about misleading advertising.</a:t>
            </a:r>
          </a:p>
          <a:p>
            <a:pPr marL="360000" indent="0" eaLnBrk="1" hangingPunct="1">
              <a:spcBef>
                <a:spcPts val="0"/>
              </a:spcBef>
              <a:defRPr/>
            </a:pPr>
            <a:endParaRPr lang="en-US" dirty="0" smtClean="0"/>
          </a:p>
          <a:p>
            <a:pPr marL="360000" indent="0" eaLnBrk="1" hangingPunct="1">
              <a:spcBef>
                <a:spcPts val="0"/>
              </a:spcBef>
              <a:defRPr/>
            </a:pPr>
            <a:endParaRPr lang="en-GB" dirty="0" smtClean="0"/>
          </a:p>
          <a:p>
            <a:pPr marL="360000" indent="-358775" eaLnBrk="1" hangingPunct="1">
              <a:spcBef>
                <a:spcPts val="0"/>
              </a:spcBef>
              <a:buFontTx/>
              <a:buChar char="•"/>
              <a:defRPr/>
            </a:pPr>
            <a:endParaRPr lang="en-US" dirty="0" smtClean="0"/>
          </a:p>
          <a:p>
            <a:pPr marL="360000" indent="-358775" eaLnBrk="1" hangingPunct="1">
              <a:spcBef>
                <a:spcPts val="0"/>
              </a:spcBef>
              <a:defRPr/>
            </a:pPr>
            <a:endParaRPr lang="en-GB" dirty="0" smtClean="0"/>
          </a:p>
        </p:txBody>
      </p:sp>
      <p:graphicFrame>
        <p:nvGraphicFramePr>
          <p:cNvPr id="3" name="Chart 2"/>
          <p:cNvGraphicFramePr/>
          <p:nvPr>
            <p:extLst>
              <p:ext uri="{D42A27DB-BD31-4B8C-83A1-F6EECF244321}">
                <p14:modId xmlns:p14="http://schemas.microsoft.com/office/powerpoint/2010/main" val="3133933436"/>
              </p:ext>
            </p:extLst>
          </p:nvPr>
        </p:nvGraphicFramePr>
        <p:xfrm>
          <a:off x="4499992" y="1268760"/>
          <a:ext cx="3888432" cy="23920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58775" y="360363"/>
            <a:ext cx="6734175" cy="476250"/>
          </a:xfrm>
        </p:spPr>
        <p:txBody>
          <a:bodyPr/>
          <a:lstStyle/>
          <a:p>
            <a:pPr eaLnBrk="1" hangingPunct="1"/>
            <a:r>
              <a:rPr lang="en-GB" altLang="en-US" smtClean="0">
                <a:ea typeface="ＭＳ Ｐゴシック" pitchFamily="34" charset="-128"/>
              </a:rPr>
              <a:t>Misleading advertising</a:t>
            </a:r>
            <a:endParaRPr lang="en-US" altLang="en-US" smtClean="0">
              <a:ea typeface="ＭＳ Ｐゴシック" pitchFamily="34" charset="-128"/>
            </a:endParaRPr>
          </a:p>
        </p:txBody>
      </p:sp>
      <p:sp>
        <p:nvSpPr>
          <p:cNvPr id="5123" name="Content Placeholder 2"/>
          <p:cNvSpPr>
            <a:spLocks noGrp="1"/>
          </p:cNvSpPr>
          <p:nvPr>
            <p:ph idx="1"/>
          </p:nvPr>
        </p:nvSpPr>
        <p:spPr>
          <a:xfrm>
            <a:off x="323850" y="1556792"/>
            <a:ext cx="6734175" cy="4014787"/>
          </a:xfrm>
        </p:spPr>
        <p:txBody>
          <a:bodyPr/>
          <a:lstStyle/>
          <a:p>
            <a:pPr marL="268288" indent="-268288" eaLnBrk="1" hangingPunct="1">
              <a:lnSpc>
                <a:spcPct val="150000"/>
              </a:lnSpc>
              <a:buFont typeface="Arial" pitchFamily="34" charset="0"/>
              <a:buChar char="•"/>
              <a:defRPr/>
            </a:pPr>
            <a:r>
              <a:rPr lang="en-GB" dirty="0" smtClean="0"/>
              <a:t>Ads must be </a:t>
            </a:r>
            <a:r>
              <a:rPr lang="en-GB" b="1" dirty="0" smtClean="0"/>
              <a:t>obviously identifiable </a:t>
            </a:r>
            <a:r>
              <a:rPr lang="en-GB" dirty="0" smtClean="0"/>
              <a:t>as being ads.</a:t>
            </a:r>
          </a:p>
          <a:p>
            <a:pPr marL="0" indent="0" eaLnBrk="1" hangingPunct="1">
              <a:defRPr/>
            </a:pPr>
            <a:endParaRPr lang="en-GB" dirty="0" smtClean="0"/>
          </a:p>
          <a:p>
            <a:pPr marL="268288" indent="-268288" eaLnBrk="1" hangingPunct="1">
              <a:buFont typeface="Arial" pitchFamily="34" charset="0"/>
              <a:buChar char="•"/>
              <a:defRPr/>
            </a:pPr>
            <a:r>
              <a:rPr lang="en-GB" dirty="0" smtClean="0"/>
              <a:t>Ads must not </a:t>
            </a:r>
            <a:r>
              <a:rPr lang="en-GB" b="1" dirty="0" smtClean="0"/>
              <a:t>materially mislead </a:t>
            </a:r>
            <a:r>
              <a:rPr lang="en-GB" dirty="0" smtClean="0"/>
              <a:t>or be likely to do so.</a:t>
            </a:r>
          </a:p>
          <a:p>
            <a:pPr marL="268288" indent="-268288" eaLnBrk="1" hangingPunct="1">
              <a:defRPr/>
            </a:pPr>
            <a:endParaRPr lang="en-GB" dirty="0" smtClean="0"/>
          </a:p>
          <a:p>
            <a:pPr marL="268288" indent="-268288" eaLnBrk="1" hangingPunct="1">
              <a:buFont typeface="Arial" pitchFamily="34" charset="0"/>
              <a:buChar char="•"/>
              <a:defRPr/>
            </a:pPr>
            <a:r>
              <a:rPr lang="en-GB" dirty="0" smtClean="0"/>
              <a:t>Ads must not mislead the consumer by </a:t>
            </a:r>
            <a:r>
              <a:rPr lang="en-GB" b="1" dirty="0" smtClean="0"/>
              <a:t>omitting material information</a:t>
            </a:r>
            <a:r>
              <a:rPr lang="en-GB" dirty="0" smtClean="0"/>
              <a:t>.</a:t>
            </a:r>
          </a:p>
          <a:p>
            <a:pPr marL="268288" indent="-268288" eaLnBrk="1" hangingPunct="1">
              <a:defRPr/>
            </a:pPr>
            <a:endParaRPr lang="en-GB" dirty="0" smtClean="0"/>
          </a:p>
          <a:p>
            <a:pPr marL="268288" indent="-268288" eaLnBrk="1" hangingPunct="1">
              <a:buFont typeface="Arial" pitchFamily="34" charset="0"/>
              <a:buChar char="•"/>
              <a:defRPr/>
            </a:pPr>
            <a:r>
              <a:rPr lang="en-GB" dirty="0" smtClean="0"/>
              <a:t>Advertisers must hold </a:t>
            </a:r>
            <a:r>
              <a:rPr lang="en-GB" b="1" dirty="0" smtClean="0"/>
              <a:t>documentary evidence </a:t>
            </a:r>
            <a:r>
              <a:rPr lang="en-GB" dirty="0" smtClean="0"/>
              <a:t>to back up those claims that a consumer can expect to be proven. </a:t>
            </a:r>
          </a:p>
          <a:p>
            <a:pPr eaLnBrk="1" hangingPunct="1">
              <a:defRPr/>
            </a:pPr>
            <a:endParaRPr lang="en-GB" dirty="0" smtClean="0"/>
          </a:p>
          <a:p>
            <a:pPr eaLnBrk="1" hangingPunct="1">
              <a:defRPr/>
            </a:pPr>
            <a:endParaRPr lang="en-US" dirty="0" smtClean="0"/>
          </a:p>
        </p:txBody>
      </p:sp>
      <p:cxnSp>
        <p:nvCxnSpPr>
          <p:cNvPr id="4" name="Straight Connector 3"/>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sp>
        <p:nvSpPr>
          <p:cNvPr id="21509" name="Rectangle 4"/>
          <p:cNvSpPr>
            <a:spLocks noChangeArrowheads="1"/>
          </p:cNvSpPr>
          <p:nvPr/>
        </p:nvSpPr>
        <p:spPr bwMode="auto">
          <a:xfrm>
            <a:off x="323850" y="950119"/>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dirty="0">
                <a:solidFill>
                  <a:srgbClr val="4C5B52"/>
                </a:solidFill>
              </a:rPr>
              <a:t>What the </a:t>
            </a:r>
            <a:r>
              <a:rPr lang="en-GB" altLang="en-US" dirty="0" smtClean="0">
                <a:solidFill>
                  <a:srgbClr val="4C5B52"/>
                </a:solidFill>
              </a:rPr>
              <a:t>Advertising Codes say:</a:t>
            </a:r>
            <a:endParaRPr lang="en-GB" altLang="en-US" dirty="0">
              <a:solidFill>
                <a:srgbClr val="4C5B52"/>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293096"/>
            <a:ext cx="1080000" cy="10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58775" y="287338"/>
            <a:ext cx="6734175" cy="837406"/>
          </a:xfrm>
        </p:spPr>
        <p:txBody>
          <a:bodyPr/>
          <a:lstStyle/>
          <a:p>
            <a:pPr eaLnBrk="1" hangingPunct="1"/>
            <a:r>
              <a:rPr lang="en-GB" dirty="0" smtClean="0"/>
              <a:t>Snickers (Mars Chocolate UK) – 2012</a:t>
            </a:r>
            <a:r>
              <a:rPr lang="en-GB" dirty="0"/>
              <a:t> </a:t>
            </a:r>
            <a:endParaRPr lang="en-GB" dirty="0" smtClean="0"/>
          </a:p>
        </p:txBody>
      </p:sp>
      <p:pic>
        <p:nvPicPr>
          <p:cNvPr id="81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84438" y="1196975"/>
            <a:ext cx="4175125" cy="3976688"/>
          </a:xfrm>
          <a:noFill/>
          <a:ln>
            <a:solidFill>
              <a:srgbClr val="4C5B52"/>
            </a:solidFill>
          </a:ln>
        </p:spPr>
      </p:pic>
      <p:sp>
        <p:nvSpPr>
          <p:cNvPr id="5" name="TextBox 4"/>
          <p:cNvSpPr txBox="1"/>
          <p:nvPr/>
        </p:nvSpPr>
        <p:spPr>
          <a:xfrm>
            <a:off x="1781690" y="5188550"/>
            <a:ext cx="5580620" cy="307777"/>
          </a:xfrm>
          <a:prstGeom prst="rect">
            <a:avLst/>
          </a:prstGeom>
          <a:noFill/>
        </p:spPr>
        <p:txBody>
          <a:bodyPr wrap="square" rtlCol="0">
            <a:spAutoFit/>
          </a:bodyPr>
          <a:lstStyle/>
          <a:p>
            <a:r>
              <a:rPr lang="en-GB" sz="1400" dirty="0" smtClean="0"/>
              <a:t>You’re not you when you’re hungry @</a:t>
            </a:r>
            <a:r>
              <a:rPr lang="en-GB" sz="1400" dirty="0" err="1" smtClean="0"/>
              <a:t>snickersUk#hungry#spon</a:t>
            </a:r>
            <a:endParaRPr lang="en-GB"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GB" dirty="0" smtClean="0"/>
              <a:t>What’s covered</a:t>
            </a:r>
          </a:p>
        </p:txBody>
      </p:sp>
      <p:sp>
        <p:nvSpPr>
          <p:cNvPr id="4099" name="Rectangle 3"/>
          <p:cNvSpPr>
            <a:spLocks noGrp="1" noChangeArrowheads="1"/>
          </p:cNvSpPr>
          <p:nvPr>
            <p:ph type="body" idx="1"/>
          </p:nvPr>
        </p:nvSpPr>
        <p:spPr>
          <a:xfrm>
            <a:off x="358775" y="1430338"/>
            <a:ext cx="6734175" cy="4086225"/>
          </a:xfrm>
        </p:spPr>
        <p:txBody>
          <a:bodyPr/>
          <a:lstStyle/>
          <a:p>
            <a:r>
              <a:rPr lang="en-GB" dirty="0" smtClean="0"/>
              <a:t>01	Who regulates UK advertising?</a:t>
            </a:r>
          </a:p>
          <a:p>
            <a:r>
              <a:rPr lang="en-GB" dirty="0" smtClean="0"/>
              <a:t>02	Why is advertising regulated?</a:t>
            </a:r>
          </a:p>
          <a:p>
            <a:r>
              <a:rPr lang="en-GB" dirty="0" smtClean="0"/>
              <a:t>03	What does the ASA regulate?</a:t>
            </a:r>
          </a:p>
          <a:p>
            <a:r>
              <a:rPr lang="en-GB" dirty="0" smtClean="0"/>
              <a:t>04	How ads are regulated?</a:t>
            </a:r>
          </a:p>
          <a:p>
            <a:pPr marL="0" indent="0"/>
            <a:r>
              <a:rPr lang="en-GB" dirty="0" smtClean="0"/>
              <a:t>05 Complaints about advertising</a:t>
            </a:r>
          </a:p>
          <a:p>
            <a:pPr marL="0" indent="0"/>
            <a:r>
              <a:rPr lang="en-GB" dirty="0" smtClean="0"/>
              <a:t>06 Advertising and young people</a:t>
            </a:r>
          </a:p>
          <a:p>
            <a:pPr marL="0" indent="0"/>
            <a:r>
              <a:rPr lang="en-GB" dirty="0" smtClean="0"/>
              <a:t>	</a:t>
            </a:r>
          </a:p>
          <a:p>
            <a:endParaRPr lang="en-GB"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ive-webservices\documents\00\12\26\85\2010-05-26 image burg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773238"/>
            <a:ext cx="36671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l="16183" t="37994" r="37122" b="7407"/>
          <a:stretch>
            <a:fillRect/>
          </a:stretch>
        </p:blipFill>
        <p:spPr bwMode="auto">
          <a:xfrm>
            <a:off x="684213" y="1773238"/>
            <a:ext cx="37433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Burger King – 2010 </a:t>
            </a:r>
            <a:endParaRPr lang="en-GB" dirty="0"/>
          </a:p>
        </p:txBody>
      </p:sp>
      <p:sp>
        <p:nvSpPr>
          <p:cNvPr id="4" name="TextBox 3"/>
          <p:cNvSpPr txBox="1"/>
          <p:nvPr/>
        </p:nvSpPr>
        <p:spPr>
          <a:xfrm>
            <a:off x="1115715" y="4725144"/>
            <a:ext cx="2880320" cy="369332"/>
          </a:xfrm>
          <a:prstGeom prst="rect">
            <a:avLst/>
          </a:prstGeom>
          <a:noFill/>
        </p:spPr>
        <p:txBody>
          <a:bodyPr wrap="square" rtlCol="0">
            <a:spAutoFit/>
          </a:bodyPr>
          <a:lstStyle/>
          <a:p>
            <a:r>
              <a:rPr lang="en-GB" dirty="0" smtClean="0">
                <a:solidFill>
                  <a:srgbClr val="4C5B52"/>
                </a:solidFill>
              </a:rPr>
              <a:t>Click </a:t>
            </a:r>
            <a:r>
              <a:rPr lang="en-GB" dirty="0" smtClean="0">
                <a:solidFill>
                  <a:srgbClr val="4C5B52"/>
                </a:solidFill>
                <a:hlinkClick r:id="rId5"/>
              </a:rPr>
              <a:t>here</a:t>
            </a:r>
            <a:r>
              <a:rPr lang="en-GB" dirty="0" smtClean="0">
                <a:solidFill>
                  <a:srgbClr val="4C5B52"/>
                </a:solidFill>
              </a:rPr>
              <a:t> to play ad in full</a:t>
            </a:r>
            <a:endParaRPr lang="en-GB" dirty="0">
              <a:solidFill>
                <a:srgbClr val="4C5B5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C0D6E"/>
                </a:solidFill>
              </a:rPr>
              <a:t>Discussion time:</a:t>
            </a:r>
            <a:r>
              <a:rPr lang="en-GB" dirty="0" smtClean="0"/>
              <a:t/>
            </a:r>
            <a:br>
              <a:rPr lang="en-GB" dirty="0" smtClean="0"/>
            </a:br>
            <a:r>
              <a:rPr lang="en-GB" dirty="0" smtClean="0"/>
              <a:t>What are the limits?</a:t>
            </a:r>
            <a:endParaRPr lang="en-GB" dirty="0"/>
          </a:p>
        </p:txBody>
      </p:sp>
      <p:sp>
        <p:nvSpPr>
          <p:cNvPr id="3" name="Content Placeholder 2"/>
          <p:cNvSpPr>
            <a:spLocks noGrp="1"/>
          </p:cNvSpPr>
          <p:nvPr>
            <p:ph idx="1"/>
          </p:nvPr>
        </p:nvSpPr>
        <p:spPr>
          <a:xfrm>
            <a:off x="395536" y="1340768"/>
            <a:ext cx="6734175" cy="3816424"/>
          </a:xfrm>
        </p:spPr>
        <p:txBody>
          <a:bodyPr/>
          <a:lstStyle/>
          <a:p>
            <a:pPr>
              <a:buFont typeface="Arial" panose="020B0604020202020204" pitchFamily="34" charset="0"/>
              <a:buChar char="•"/>
            </a:pPr>
            <a:r>
              <a:rPr lang="en-GB" b="1" dirty="0" smtClean="0"/>
              <a:t>What </a:t>
            </a:r>
          </a:p>
          <a:p>
            <a:pPr>
              <a:buFont typeface="Arial" panose="020B0604020202020204" pitchFamily="34" charset="0"/>
              <a:buChar char="•"/>
            </a:pPr>
            <a:endParaRPr lang="en-GB" b="1" dirty="0" smtClean="0"/>
          </a:p>
          <a:p>
            <a:pPr lvl="3">
              <a:buFont typeface="Arial" panose="020B0604020202020204" pitchFamily="34" charset="0"/>
              <a:buChar char="•"/>
            </a:pPr>
            <a:r>
              <a:rPr lang="en-GB" dirty="0" smtClean="0"/>
              <a:t>Should advertisers be able to push boundaries using shock tactics?</a:t>
            </a:r>
            <a:br>
              <a:rPr lang="en-GB" dirty="0" smtClean="0"/>
            </a:br>
            <a:endParaRPr lang="en-GB" dirty="0" smtClean="0"/>
          </a:p>
          <a:p>
            <a:pPr lvl="3">
              <a:buFont typeface="Arial" panose="020B0604020202020204" pitchFamily="34" charset="0"/>
              <a:buChar char="•"/>
            </a:pPr>
            <a:r>
              <a:rPr lang="en-GB" dirty="0" smtClean="0"/>
              <a:t>Do your views change according to who is using the approach? (Consider commercial companies selling products and services or charities promoting good causes.)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293096"/>
            <a:ext cx="1080000" cy="1080000"/>
          </a:xfrm>
          <a:prstGeom prst="rect">
            <a:avLst/>
          </a:prstGeom>
        </p:spPr>
      </p:pic>
    </p:spTree>
    <p:extLst>
      <p:ext uri="{BB962C8B-B14F-4D97-AF65-F5344CB8AC3E}">
        <p14:creationId xmlns:p14="http://schemas.microsoft.com/office/powerpoint/2010/main" val="3156281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58775" y="360363"/>
            <a:ext cx="6734175" cy="982662"/>
          </a:xfrm>
        </p:spPr>
        <p:txBody>
          <a:bodyPr/>
          <a:lstStyle/>
          <a:p>
            <a:pPr eaLnBrk="1" hangingPunct="1"/>
            <a:r>
              <a:rPr lang="en-GB" altLang="en-US" dirty="0" smtClean="0"/>
              <a:t>Harmful and offensive advertising </a:t>
            </a:r>
            <a:endParaRPr lang="en-US" altLang="en-US" dirty="0" smtClean="0"/>
          </a:p>
        </p:txBody>
      </p:sp>
      <p:cxnSp>
        <p:nvCxnSpPr>
          <p:cNvPr id="4" name="Straight Connector 3"/>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60363" y="1439863"/>
            <a:ext cx="6227762" cy="3970337"/>
          </a:xfrm>
          <a:prstGeom prst="rect">
            <a:avLst/>
          </a:prstGeom>
        </p:spPr>
        <p:txBody>
          <a:bodyPr>
            <a:spAutoFit/>
          </a:bodyPr>
          <a:lstStyle/>
          <a:p>
            <a:pPr marL="268288" indent="-268288">
              <a:buFont typeface="Arial" pitchFamily="34" charset="0"/>
              <a:buChar char="•"/>
              <a:tabLst>
                <a:tab pos="268288" algn="l"/>
              </a:tabLst>
              <a:defRPr/>
            </a:pPr>
            <a:r>
              <a:rPr lang="en-GB" dirty="0" smtClean="0">
                <a:solidFill>
                  <a:srgbClr val="4C5B52"/>
                </a:solidFill>
              </a:rPr>
              <a:t>Ads must </a:t>
            </a:r>
            <a:r>
              <a:rPr lang="en-GB" dirty="0">
                <a:solidFill>
                  <a:srgbClr val="4C5B52"/>
                </a:solidFill>
              </a:rPr>
              <a:t>not contain anything that is likely to cause </a:t>
            </a:r>
            <a:r>
              <a:rPr lang="en-GB" b="1" dirty="0">
                <a:solidFill>
                  <a:srgbClr val="4C5B52"/>
                </a:solidFill>
              </a:rPr>
              <a:t>serious or widespread offence</a:t>
            </a:r>
            <a:r>
              <a:rPr lang="en-GB" dirty="0">
                <a:solidFill>
                  <a:srgbClr val="4C5B52"/>
                </a:solidFill>
              </a:rPr>
              <a:t>. </a:t>
            </a:r>
          </a:p>
          <a:p>
            <a:pPr marL="268288" indent="-268288">
              <a:tabLst>
                <a:tab pos="268288" algn="l"/>
              </a:tabLst>
              <a:defRPr/>
            </a:pPr>
            <a:endParaRPr lang="en-GB" dirty="0">
              <a:solidFill>
                <a:srgbClr val="4C5B52"/>
              </a:solidFill>
            </a:endParaRPr>
          </a:p>
          <a:p>
            <a:pPr marL="268288" indent="-268288">
              <a:buFont typeface="Arial" pitchFamily="34" charset="0"/>
              <a:buChar char="•"/>
              <a:tabLst>
                <a:tab pos="268288" algn="l"/>
              </a:tabLst>
              <a:defRPr/>
            </a:pPr>
            <a:r>
              <a:rPr lang="en-GB" dirty="0">
                <a:solidFill>
                  <a:srgbClr val="4C5B52"/>
                </a:solidFill>
              </a:rPr>
              <a:t>Particular care must be taken to avoid causing offence on the grounds of </a:t>
            </a:r>
            <a:r>
              <a:rPr lang="en-GB" b="1" dirty="0">
                <a:solidFill>
                  <a:srgbClr val="4C5B52"/>
                </a:solidFill>
              </a:rPr>
              <a:t>race, religion, gender, sexual orientation, disability or age.</a:t>
            </a:r>
          </a:p>
          <a:p>
            <a:pPr marL="268288" indent="-268288">
              <a:tabLst>
                <a:tab pos="268288" algn="l"/>
              </a:tabLst>
              <a:defRPr/>
            </a:pPr>
            <a:endParaRPr lang="en-GB" dirty="0">
              <a:solidFill>
                <a:srgbClr val="4C5B52"/>
              </a:solidFill>
            </a:endParaRPr>
          </a:p>
          <a:p>
            <a:pPr marL="268288" indent="-268288">
              <a:buFont typeface="Arial" pitchFamily="34" charset="0"/>
              <a:buChar char="•"/>
              <a:tabLst>
                <a:tab pos="268288" algn="l"/>
              </a:tabLst>
              <a:defRPr/>
            </a:pPr>
            <a:r>
              <a:rPr lang="en-GB" dirty="0" smtClean="0">
                <a:solidFill>
                  <a:srgbClr val="4C5B52"/>
                </a:solidFill>
              </a:rPr>
              <a:t>Ads must </a:t>
            </a:r>
            <a:r>
              <a:rPr lang="en-GB" b="1" dirty="0">
                <a:solidFill>
                  <a:srgbClr val="4C5B52"/>
                </a:solidFill>
              </a:rPr>
              <a:t>not cause fear or distress without justifiable reason</a:t>
            </a:r>
            <a:r>
              <a:rPr lang="en-GB" dirty="0">
                <a:solidFill>
                  <a:srgbClr val="4C5B52"/>
                </a:solidFill>
              </a:rPr>
              <a:t>; if it can be justified, the fear or distress should not be excessive. </a:t>
            </a:r>
          </a:p>
          <a:p>
            <a:pPr marL="268288" indent="-268288">
              <a:tabLst>
                <a:tab pos="268288" algn="l"/>
              </a:tabLst>
              <a:defRPr/>
            </a:pPr>
            <a:endParaRPr lang="en-GB" dirty="0">
              <a:solidFill>
                <a:srgbClr val="4C5B52"/>
              </a:solidFill>
            </a:endParaRPr>
          </a:p>
          <a:p>
            <a:pPr marL="268288" indent="-268288">
              <a:buFont typeface="Arial" pitchFamily="34" charset="0"/>
              <a:buChar char="•"/>
              <a:tabLst>
                <a:tab pos="268288" algn="l"/>
              </a:tabLst>
              <a:defRPr/>
            </a:pPr>
            <a:r>
              <a:rPr lang="en-GB" dirty="0" smtClean="0">
                <a:solidFill>
                  <a:srgbClr val="4C5B52"/>
                </a:solidFill>
              </a:rPr>
              <a:t>Ads must </a:t>
            </a:r>
            <a:r>
              <a:rPr lang="en-GB" dirty="0">
                <a:solidFill>
                  <a:srgbClr val="4C5B52"/>
                </a:solidFill>
              </a:rPr>
              <a:t>be prepared with a </a:t>
            </a:r>
            <a:r>
              <a:rPr lang="en-GB" b="1" dirty="0">
                <a:solidFill>
                  <a:srgbClr val="4C5B52"/>
                </a:solidFill>
              </a:rPr>
              <a:t>sense of responsibility </a:t>
            </a:r>
            <a:r>
              <a:rPr lang="en-GB" dirty="0">
                <a:solidFill>
                  <a:srgbClr val="4C5B52"/>
                </a:solidFill>
              </a:rPr>
              <a:t>to consumers and society. </a:t>
            </a:r>
          </a:p>
          <a:p>
            <a:pPr>
              <a:defRPr/>
            </a:pPr>
            <a:endParaRPr lang="en-GB" dirty="0">
              <a:solidFill>
                <a:srgbClr val="4C5B52"/>
              </a:solidFill>
            </a:endParaRPr>
          </a:p>
        </p:txBody>
      </p:sp>
      <p:sp>
        <p:nvSpPr>
          <p:cNvPr id="28677" name="Rectangle 6"/>
          <p:cNvSpPr>
            <a:spLocks noChangeArrowheads="1"/>
          </p:cNvSpPr>
          <p:nvPr/>
        </p:nvSpPr>
        <p:spPr bwMode="auto">
          <a:xfrm>
            <a:off x="360363" y="908720"/>
            <a:ext cx="3518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dirty="0">
                <a:solidFill>
                  <a:srgbClr val="4C5B52"/>
                </a:solidFill>
              </a:rPr>
              <a:t>What the </a:t>
            </a:r>
            <a:r>
              <a:rPr lang="en-GB" altLang="en-US" dirty="0" smtClean="0">
                <a:solidFill>
                  <a:srgbClr val="4C5B52"/>
                </a:solidFill>
              </a:rPr>
              <a:t>Advertising Codes say:</a:t>
            </a:r>
            <a:endParaRPr lang="en-GB" altLang="en-US" dirty="0">
              <a:solidFill>
                <a:srgbClr val="4C5B52"/>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337089"/>
            <a:ext cx="1080000" cy="10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dirty="0" smtClean="0"/>
              <a:t>Drop Dead Clothing – 2011 </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25538"/>
            <a:ext cx="38163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196975"/>
            <a:ext cx="39258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altLang="en-US" dirty="0" smtClean="0"/>
              <a:t>Home Office – 2013 </a:t>
            </a:r>
            <a:br>
              <a:rPr lang="en-GB" altLang="en-US" dirty="0" smtClean="0"/>
            </a:br>
            <a:r>
              <a:rPr lang="en-GB" altLang="en-US" dirty="0" smtClean="0"/>
              <a:t/>
            </a:r>
            <a:br>
              <a:rPr lang="en-GB" altLang="en-US" dirty="0" smtClean="0"/>
            </a:br>
            <a:endParaRPr lang="en-GB" altLang="en-US" dirty="0" smtClean="0"/>
          </a:p>
        </p:txBody>
      </p:sp>
      <p:pic>
        <p:nvPicPr>
          <p:cNvPr id="3174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1268413"/>
            <a:ext cx="7704137" cy="4035425"/>
          </a:xfrm>
          <a:ln>
            <a:solidFill>
              <a:srgbClr val="4C5B52"/>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GB" dirty="0" smtClean="0"/>
              <a:t>Diabetes UK </a:t>
            </a:r>
            <a:r>
              <a:rPr lang="en-GB" dirty="0" smtClean="0"/>
              <a:t>– 2008</a:t>
            </a:r>
            <a:r>
              <a:rPr lang="en-GB" dirty="0"/>
              <a:t> </a:t>
            </a:r>
            <a:endParaRPr lang="en-GB" dirty="0" smtClean="0"/>
          </a:p>
        </p:txBody>
      </p:sp>
      <p:pic>
        <p:nvPicPr>
          <p:cNvPr id="29699"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04913" y="1124744"/>
            <a:ext cx="6734175" cy="3459162"/>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C0D6E"/>
                </a:solidFill>
              </a:rPr>
              <a:t>Discussion time:</a:t>
            </a:r>
            <a:r>
              <a:rPr lang="en-GB" dirty="0" smtClean="0"/>
              <a:t/>
            </a:r>
            <a:br>
              <a:rPr lang="en-GB" dirty="0" smtClean="0"/>
            </a:br>
            <a:r>
              <a:rPr lang="en-GB" dirty="0" smtClean="0"/>
              <a:t>What are the limits?</a:t>
            </a:r>
            <a:endParaRPr lang="en-GB" dirty="0"/>
          </a:p>
        </p:txBody>
      </p:sp>
      <p:sp>
        <p:nvSpPr>
          <p:cNvPr id="3" name="Content Placeholder 2"/>
          <p:cNvSpPr>
            <a:spLocks noGrp="1"/>
          </p:cNvSpPr>
          <p:nvPr>
            <p:ph idx="1"/>
          </p:nvPr>
        </p:nvSpPr>
        <p:spPr>
          <a:xfrm>
            <a:off x="395536" y="1340768"/>
            <a:ext cx="6734175" cy="3816424"/>
          </a:xfrm>
        </p:spPr>
        <p:txBody>
          <a:bodyPr/>
          <a:lstStyle/>
          <a:p>
            <a:pPr>
              <a:buFont typeface="Arial" panose="020B0604020202020204" pitchFamily="34" charset="0"/>
              <a:buChar char="•"/>
            </a:pPr>
            <a:r>
              <a:rPr lang="en-GB" b="1" dirty="0" smtClean="0"/>
              <a:t>Advertising is a part of our lives. It can inform us, amuse us or help guide our choices. Given that advertising is all around us, it is perhaps no surprise that some advertisers will try to grab our attention by deliberately using shock tactics to startle us with graphic imagery or blunt slogans.</a:t>
            </a:r>
          </a:p>
          <a:p>
            <a:pPr>
              <a:buFont typeface="Arial" panose="020B0604020202020204" pitchFamily="34" charset="0"/>
              <a:buChar char="•"/>
            </a:pPr>
            <a:endParaRPr lang="en-GB" b="1" dirty="0" smtClean="0"/>
          </a:p>
          <a:p>
            <a:pPr lvl="3">
              <a:buFont typeface="Arial" panose="020B0604020202020204" pitchFamily="34" charset="0"/>
              <a:buChar char="•"/>
            </a:pPr>
            <a:r>
              <a:rPr lang="en-GB" dirty="0" smtClean="0"/>
              <a:t>Should advertisers be able to push boundaries using shock tactics?</a:t>
            </a:r>
            <a:br>
              <a:rPr lang="en-GB" dirty="0" smtClean="0"/>
            </a:br>
            <a:endParaRPr lang="en-GB" dirty="0" smtClean="0"/>
          </a:p>
          <a:p>
            <a:pPr lvl="3">
              <a:buFont typeface="Arial" panose="020B0604020202020204" pitchFamily="34" charset="0"/>
              <a:buChar char="•"/>
            </a:pPr>
            <a:r>
              <a:rPr lang="en-GB" dirty="0" smtClean="0"/>
              <a:t>Do your views change according to who is using the approach? (Consider commercial companies selling products and services or charities promoting good causes.)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293096"/>
            <a:ext cx="1080000" cy="1080000"/>
          </a:xfrm>
          <a:prstGeom prst="rect">
            <a:avLst/>
          </a:prstGeom>
        </p:spPr>
      </p:pic>
    </p:spTree>
    <p:extLst>
      <p:ext uri="{BB962C8B-B14F-4D97-AF65-F5344CB8AC3E}">
        <p14:creationId xmlns:p14="http://schemas.microsoft.com/office/powerpoint/2010/main" val="1550204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2123_ASACAP_PPT_Fixed.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4" name="Rectangle 3"/>
          <p:cNvSpPr/>
          <p:nvPr/>
        </p:nvSpPr>
        <p:spPr>
          <a:xfrm>
            <a:off x="323528" y="1412776"/>
            <a:ext cx="4788064" cy="1077218"/>
          </a:xfrm>
          <a:prstGeom prst="rect">
            <a:avLst/>
          </a:prstGeom>
        </p:spPr>
        <p:txBody>
          <a:bodyPr wrap="square">
            <a:spAutoFit/>
          </a:bodyPr>
          <a:lstStyle/>
          <a:p>
            <a:r>
              <a:rPr lang="en-GB" sz="3200" b="1" kern="0" dirty="0" smtClean="0">
                <a:solidFill>
                  <a:srgbClr val="4C5B52"/>
                </a:solidFill>
                <a:latin typeface="+mn-lt"/>
                <a:cs typeface="Arial"/>
              </a:rPr>
              <a:t>Advertising and young people</a:t>
            </a:r>
            <a:endParaRPr lang="en-US" sz="3200" b="1" kern="0" dirty="0" smtClean="0">
              <a:solidFill>
                <a:srgbClr val="4C5B52"/>
              </a:solidFill>
              <a:latin typeface="+mn-lt"/>
              <a:cs typeface="Arial"/>
            </a:endParaRPr>
          </a:p>
        </p:txBody>
      </p:sp>
    </p:spTree>
    <p:extLst>
      <p:ext uri="{BB962C8B-B14F-4D97-AF65-F5344CB8AC3E}">
        <p14:creationId xmlns:p14="http://schemas.microsoft.com/office/powerpoint/2010/main" val="3744155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58775" y="360363"/>
            <a:ext cx="6734175" cy="620365"/>
          </a:xfrm>
        </p:spPr>
        <p:txBody>
          <a:bodyPr/>
          <a:lstStyle/>
          <a:p>
            <a:pPr eaLnBrk="1" hangingPunct="1"/>
            <a:r>
              <a:rPr lang="en-GB" altLang="en-US" dirty="0" smtClean="0"/>
              <a:t>Advertising to children</a:t>
            </a:r>
            <a:endParaRPr lang="en-US" altLang="en-US" dirty="0" smtClean="0"/>
          </a:p>
        </p:txBody>
      </p:sp>
      <p:sp>
        <p:nvSpPr>
          <p:cNvPr id="5123" name="Content Placeholder 2"/>
          <p:cNvSpPr>
            <a:spLocks noGrp="1"/>
          </p:cNvSpPr>
          <p:nvPr>
            <p:ph idx="1"/>
          </p:nvPr>
        </p:nvSpPr>
        <p:spPr>
          <a:xfrm>
            <a:off x="323528" y="1052736"/>
            <a:ext cx="6734175" cy="4014788"/>
          </a:xfrm>
        </p:spPr>
        <p:txBody>
          <a:bodyPr/>
          <a:lstStyle/>
          <a:p>
            <a:pPr algn="just" eaLnBrk="1" hangingPunct="1">
              <a:spcBef>
                <a:spcPts val="1200"/>
              </a:spcBef>
              <a:defRPr/>
            </a:pPr>
            <a:r>
              <a:rPr lang="en-US" dirty="0" smtClean="0"/>
              <a:t>What the Advertising Codes say:</a:t>
            </a:r>
          </a:p>
          <a:p>
            <a:pPr algn="just" eaLnBrk="1" hangingPunct="1">
              <a:spcBef>
                <a:spcPts val="1200"/>
              </a:spcBef>
              <a:defRPr/>
            </a:pPr>
            <a:r>
              <a:rPr lang="en-US" dirty="0" smtClean="0"/>
              <a:t>Ads must not:</a:t>
            </a:r>
          </a:p>
          <a:p>
            <a:pPr marL="268288" indent="-268288" algn="just" eaLnBrk="1" hangingPunct="1">
              <a:spcBef>
                <a:spcPts val="1200"/>
              </a:spcBef>
              <a:buFontTx/>
              <a:buChar char="•"/>
              <a:defRPr/>
            </a:pPr>
            <a:r>
              <a:rPr lang="en-GB" dirty="0" smtClean="0"/>
              <a:t>contain material which could lead to social, moral, psychological or physical harm of children</a:t>
            </a:r>
            <a:endParaRPr lang="en-US" dirty="0" smtClean="0"/>
          </a:p>
          <a:p>
            <a:pPr marL="268288" indent="-268288" algn="just" eaLnBrk="1" hangingPunct="1">
              <a:spcBef>
                <a:spcPts val="1200"/>
              </a:spcBef>
              <a:buFontTx/>
              <a:buChar char="•"/>
              <a:defRPr/>
            </a:pPr>
            <a:r>
              <a:rPr lang="en-GB" dirty="0" smtClean="0"/>
              <a:t>take advantage of children’s inexperience</a:t>
            </a:r>
          </a:p>
          <a:p>
            <a:pPr marL="268288" indent="-268288" algn="just" eaLnBrk="1" hangingPunct="1">
              <a:spcBef>
                <a:spcPts val="1200"/>
              </a:spcBef>
              <a:buFontTx/>
              <a:buChar char="•"/>
              <a:defRPr/>
            </a:pPr>
            <a:r>
              <a:rPr lang="en-GB" dirty="0" smtClean="0"/>
              <a:t>imply that a child would be inferior to others if they do not buy the advertised product</a:t>
            </a:r>
          </a:p>
          <a:p>
            <a:pPr marL="268288" indent="-268288" algn="just" eaLnBrk="1" hangingPunct="1">
              <a:spcBef>
                <a:spcPts val="1200"/>
              </a:spcBef>
              <a:buFontTx/>
              <a:buChar char="•"/>
              <a:defRPr/>
            </a:pPr>
            <a:r>
              <a:rPr lang="en-GB" dirty="0" smtClean="0"/>
              <a:t>mislead children about the capabilities of a product</a:t>
            </a:r>
            <a:endParaRPr lang="en-US" dirty="0" smtClean="0"/>
          </a:p>
        </p:txBody>
      </p:sp>
      <p:cxnSp>
        <p:nvCxnSpPr>
          <p:cNvPr id="4" name="Straight Connector 3"/>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293096"/>
            <a:ext cx="1080000" cy="10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GB" altLang="en-US" smtClean="0">
                <a:ea typeface="ＭＳ Ｐゴシック" pitchFamily="34" charset="-128"/>
              </a:rPr>
              <a:t>no added sugar Ltd – 2010 </a:t>
            </a:r>
            <a:endParaRPr lang="en-US" altLang="en-US" smtClean="0">
              <a:ea typeface="ＭＳ Ｐゴシック" pitchFamily="34" charset="-128"/>
            </a:endParaRPr>
          </a:p>
        </p:txBody>
      </p:sp>
      <p:cxnSp>
        <p:nvCxnSpPr>
          <p:cNvPr id="4" name="Straight Connector 3"/>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5538"/>
            <a:ext cx="340518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662488" y="1466850"/>
            <a:ext cx="4751388"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2349500"/>
            <a:ext cx="2089150" cy="2622550"/>
          </a:xfrm>
          <a:prstGeom prst="rect">
            <a:avLst/>
          </a:prstGeom>
          <a:noFill/>
          <a:ln w="9525">
            <a:solidFill>
              <a:srgbClr val="515B5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2123_ASACAP_PPT_Fixed.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4" name="Rectangle 3"/>
          <p:cNvSpPr/>
          <p:nvPr/>
        </p:nvSpPr>
        <p:spPr>
          <a:xfrm>
            <a:off x="323528" y="1412776"/>
            <a:ext cx="4788064" cy="1077218"/>
          </a:xfrm>
          <a:prstGeom prst="rect">
            <a:avLst/>
          </a:prstGeom>
        </p:spPr>
        <p:txBody>
          <a:bodyPr wrap="square">
            <a:spAutoFit/>
          </a:bodyPr>
          <a:lstStyle/>
          <a:p>
            <a:r>
              <a:rPr lang="en-GB" sz="3200" b="1" kern="0" dirty="0" smtClean="0">
                <a:solidFill>
                  <a:srgbClr val="4C5B52"/>
                </a:solidFill>
                <a:latin typeface="+mn-lt"/>
                <a:cs typeface="Arial"/>
              </a:rPr>
              <a:t>Who regulates UK advertising?</a:t>
            </a:r>
            <a:endParaRPr lang="en-US" sz="3200" b="1" kern="0" dirty="0" smtClean="0">
              <a:solidFill>
                <a:srgbClr val="4C5B52"/>
              </a:solidFill>
              <a:latin typeface="+mn-lt"/>
              <a:cs typeface="Arial"/>
            </a:endParaRPr>
          </a:p>
        </p:txBody>
      </p:sp>
    </p:spTree>
    <p:extLst>
      <p:ext uri="{BB962C8B-B14F-4D97-AF65-F5344CB8AC3E}">
        <p14:creationId xmlns:p14="http://schemas.microsoft.com/office/powerpoint/2010/main" val="41650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58775" y="360363"/>
            <a:ext cx="8245673" cy="764381"/>
          </a:xfrm>
        </p:spPr>
        <p:txBody>
          <a:bodyPr/>
          <a:lstStyle/>
          <a:p>
            <a:pPr eaLnBrk="1" hangingPunct="1"/>
            <a:r>
              <a:rPr lang="en-GB" altLang="en-US" dirty="0" smtClean="0">
                <a:ea typeface="ＭＳ Ｐゴシック" pitchFamily="34" charset="-128"/>
              </a:rPr>
              <a:t>Sexual imagery</a:t>
            </a:r>
            <a:endParaRPr lang="en-US" altLang="en-US" dirty="0" smtClean="0">
              <a:ea typeface="ＭＳ Ｐゴシック" pitchFamily="34" charset="-128"/>
            </a:endParaRPr>
          </a:p>
        </p:txBody>
      </p:sp>
      <p:sp>
        <p:nvSpPr>
          <p:cNvPr id="33795" name="Content Placeholder 2"/>
          <p:cNvSpPr>
            <a:spLocks noGrp="1"/>
          </p:cNvSpPr>
          <p:nvPr>
            <p:ph idx="1"/>
          </p:nvPr>
        </p:nvSpPr>
        <p:spPr>
          <a:xfrm>
            <a:off x="358775" y="1260475"/>
            <a:ext cx="8101013" cy="4014788"/>
          </a:xfrm>
        </p:spPr>
        <p:txBody>
          <a:bodyPr/>
          <a:lstStyle/>
          <a:p>
            <a:pPr marL="0" indent="0" eaLnBrk="1" hangingPunct="1"/>
            <a:r>
              <a:rPr lang="en-GB" altLang="en-US" dirty="0" smtClean="0">
                <a:ea typeface="ＭＳ Ｐゴシック" pitchFamily="34" charset="-128"/>
              </a:rPr>
              <a:t>Over the year the rules designed to protect children have been significantly tightened in response to societal and political concerns about sexualised imagery in outdoor advertising.</a:t>
            </a:r>
          </a:p>
          <a:p>
            <a:pPr marL="0" indent="0" eaLnBrk="1" hangingPunct="1"/>
            <a:endParaRPr lang="en-GB" altLang="en-US" dirty="0" smtClean="0">
              <a:ea typeface="ＭＳ Ｐゴシック" pitchFamily="34" charset="-128"/>
            </a:endParaRPr>
          </a:p>
          <a:p>
            <a:pPr marL="0" indent="0" eaLnBrk="1" hangingPunct="1"/>
            <a:r>
              <a:rPr lang="en-GB" altLang="en-US" dirty="0" smtClean="0">
                <a:ea typeface="ＭＳ Ｐゴシック" pitchFamily="34" charset="-128"/>
              </a:rPr>
              <a:t>The ASA takes into account:</a:t>
            </a:r>
          </a:p>
          <a:p>
            <a:pPr marL="0" indent="0" eaLnBrk="1" hangingPunct="1"/>
            <a:endParaRPr lang="en-GB" altLang="en-US" dirty="0" smtClean="0">
              <a:ea typeface="ＭＳ Ｐゴシック" pitchFamily="34" charset="-128"/>
            </a:endParaRPr>
          </a:p>
          <a:p>
            <a:pPr lvl="1" eaLnBrk="1" hangingPunct="1">
              <a:lnSpc>
                <a:spcPct val="150000"/>
              </a:lnSpc>
            </a:pPr>
            <a:r>
              <a:rPr lang="en-GB" altLang="en-US" dirty="0" smtClean="0">
                <a:ea typeface="ＭＳ Ｐゴシック" pitchFamily="34" charset="-128"/>
              </a:rPr>
              <a:t>the </a:t>
            </a:r>
            <a:r>
              <a:rPr lang="en-GB" altLang="en-US" b="1" dirty="0" smtClean="0">
                <a:ea typeface="ＭＳ Ｐゴシック" pitchFamily="34" charset="-128"/>
              </a:rPr>
              <a:t>nature</a:t>
            </a:r>
            <a:r>
              <a:rPr lang="en-GB" altLang="en-US" dirty="0" smtClean="0">
                <a:ea typeface="ＭＳ Ｐゴシック" pitchFamily="34" charset="-128"/>
              </a:rPr>
              <a:t> of the product advertised </a:t>
            </a:r>
          </a:p>
          <a:p>
            <a:pPr lvl="1" eaLnBrk="1" hangingPunct="1">
              <a:lnSpc>
                <a:spcPct val="150000"/>
              </a:lnSpc>
            </a:pPr>
            <a:r>
              <a:rPr lang="en-GB" altLang="en-US" dirty="0" smtClean="0">
                <a:ea typeface="ＭＳ Ｐゴシック" pitchFamily="34" charset="-128"/>
              </a:rPr>
              <a:t>the </a:t>
            </a:r>
            <a:r>
              <a:rPr lang="en-GB" altLang="en-US" b="1" dirty="0" smtClean="0">
                <a:ea typeface="ＭＳ Ｐゴシック" pitchFamily="34" charset="-128"/>
              </a:rPr>
              <a:t>context</a:t>
            </a:r>
            <a:r>
              <a:rPr lang="en-GB" altLang="en-US" dirty="0" smtClean="0">
                <a:ea typeface="ＭＳ Ｐゴシック" pitchFamily="34" charset="-128"/>
              </a:rPr>
              <a:t> of the ad its location and medium, including size</a:t>
            </a:r>
          </a:p>
          <a:p>
            <a:pPr lvl="1" eaLnBrk="1" hangingPunct="1">
              <a:lnSpc>
                <a:spcPct val="150000"/>
              </a:lnSpc>
            </a:pPr>
            <a:r>
              <a:rPr lang="en-GB" altLang="en-US" dirty="0" smtClean="0">
                <a:ea typeface="ＭＳ Ｐゴシック" pitchFamily="34" charset="-128"/>
              </a:rPr>
              <a:t>the </a:t>
            </a:r>
            <a:r>
              <a:rPr lang="en-GB" altLang="en-US" b="1" dirty="0" smtClean="0">
                <a:ea typeface="ＭＳ Ｐゴシック" pitchFamily="34" charset="-128"/>
              </a:rPr>
              <a:t>audience</a:t>
            </a:r>
            <a:r>
              <a:rPr lang="en-GB" altLang="en-US" dirty="0" smtClean="0">
                <a:ea typeface="ＭＳ Ｐゴシック" pitchFamily="34" charset="-128"/>
              </a:rPr>
              <a:t> and the likely response of that audience</a:t>
            </a:r>
          </a:p>
          <a:p>
            <a:pPr lvl="1" eaLnBrk="1" hangingPunct="1">
              <a:buFontTx/>
              <a:buNone/>
            </a:pPr>
            <a:endParaRPr lang="en-GB" altLang="en-US" dirty="0" smtClean="0">
              <a:ea typeface="ＭＳ Ｐゴシック" pitchFamily="34" charset="-128"/>
            </a:endParaRPr>
          </a:p>
        </p:txBody>
      </p:sp>
      <p:cxnSp>
        <p:nvCxnSpPr>
          <p:cNvPr id="4" name="Straight Connector 3"/>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4293096"/>
            <a:ext cx="1080000" cy="10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58775" y="360363"/>
            <a:ext cx="4213225" cy="404812"/>
          </a:xfrm>
        </p:spPr>
        <p:txBody>
          <a:bodyPr/>
          <a:lstStyle/>
          <a:p>
            <a:r>
              <a:rPr lang="en-GB" altLang="en-US" dirty="0" smtClean="0"/>
              <a:t>American Apparel – 2012 </a:t>
            </a:r>
          </a:p>
        </p:txBody>
      </p:sp>
      <p:pic>
        <p:nvPicPr>
          <p:cNvPr id="348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11910" y="1052736"/>
            <a:ext cx="3320180" cy="4336653"/>
          </a:xfrm>
          <a:noFill/>
          <a:ln>
            <a:solidFill>
              <a:srgbClr val="4C5B52"/>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advertising</a:t>
            </a:r>
            <a:endParaRPr lang="en-GB" dirty="0"/>
          </a:p>
        </p:txBody>
      </p:sp>
      <p:sp>
        <p:nvSpPr>
          <p:cNvPr id="3" name="Content Placeholder 2"/>
          <p:cNvSpPr>
            <a:spLocks noGrp="1"/>
          </p:cNvSpPr>
          <p:nvPr>
            <p:ph idx="1"/>
          </p:nvPr>
        </p:nvSpPr>
        <p:spPr>
          <a:xfrm>
            <a:off x="323528" y="908720"/>
            <a:ext cx="6734175" cy="4086894"/>
          </a:xfrm>
        </p:spPr>
        <p:txBody>
          <a:bodyPr/>
          <a:lstStyle/>
          <a:p>
            <a:r>
              <a:rPr lang="en-GB" dirty="0" smtClean="0"/>
              <a:t>Ads must not:</a:t>
            </a:r>
          </a:p>
          <a:p>
            <a:endParaRPr lang="en-GB" dirty="0"/>
          </a:p>
          <a:p>
            <a:pPr>
              <a:buFont typeface="Arial" panose="020B0604020202020204" pitchFamily="34" charset="0"/>
              <a:buChar char="•"/>
            </a:pPr>
            <a:r>
              <a:rPr lang="en-GB" dirty="0"/>
              <a:t>c</a:t>
            </a:r>
            <a:r>
              <a:rPr lang="en-GB" dirty="0" smtClean="0"/>
              <a:t>ondone or encourage poor nutritional habits or an unhealthy lifestyle in children</a:t>
            </a:r>
            <a:br>
              <a:rPr lang="en-GB" dirty="0" smtClean="0"/>
            </a:br>
            <a:endParaRPr lang="en-GB" dirty="0" smtClean="0"/>
          </a:p>
          <a:p>
            <a:pPr>
              <a:buFont typeface="Arial" panose="020B0604020202020204" pitchFamily="34" charset="0"/>
              <a:buChar char="•"/>
            </a:pPr>
            <a:r>
              <a:rPr lang="en-GB" dirty="0" smtClean="0"/>
              <a:t>use promotional offers in an irresponsible way</a:t>
            </a:r>
            <a:br>
              <a:rPr lang="en-GB" dirty="0" smtClean="0"/>
            </a:br>
            <a:endParaRPr lang="en-GB" dirty="0" smtClean="0"/>
          </a:p>
          <a:p>
            <a:pPr>
              <a:buFont typeface="Arial" panose="020B0604020202020204" pitchFamily="34" charset="0"/>
              <a:buChar char="•"/>
            </a:pPr>
            <a:r>
              <a:rPr lang="en-GB" dirty="0"/>
              <a:t>u</a:t>
            </a:r>
            <a:r>
              <a:rPr lang="en-GB" dirty="0" smtClean="0"/>
              <a:t>se ‘high pressure’ or ‘hard sell’ techniques</a:t>
            </a:r>
            <a:br>
              <a:rPr lang="en-GB" dirty="0" smtClean="0"/>
            </a:br>
            <a:endParaRPr lang="en-GB" dirty="0" smtClean="0"/>
          </a:p>
          <a:p>
            <a:pPr>
              <a:buFont typeface="Arial" panose="020B0604020202020204" pitchFamily="34" charset="0"/>
              <a:buChar char="•"/>
            </a:pPr>
            <a:r>
              <a:rPr lang="en-GB" dirty="0" smtClean="0"/>
              <a:t>use licensed characters or celebrities popular with children if ads are targeted directly at pre-school or primary school children</a:t>
            </a:r>
            <a:br>
              <a:rPr lang="en-GB" dirty="0" smtClean="0"/>
            </a:br>
            <a:endParaRPr lang="en-GB" dirty="0" smtClean="0"/>
          </a:p>
          <a:p>
            <a:pPr>
              <a:buFont typeface="Arial" panose="020B0604020202020204" pitchFamily="34" charset="0"/>
              <a:buChar char="•"/>
            </a:pPr>
            <a:r>
              <a:rPr lang="en-GB" dirty="0" smtClean="0"/>
              <a:t>give a misleading impression of the nutritional benefit of products </a:t>
            </a:r>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4221088"/>
            <a:ext cx="1080000" cy="1080000"/>
          </a:xfrm>
          <a:prstGeom prst="rect">
            <a:avLst/>
          </a:prstGeom>
        </p:spPr>
      </p:pic>
    </p:spTree>
    <p:extLst>
      <p:ext uri="{BB962C8B-B14F-4D97-AF65-F5344CB8AC3E}">
        <p14:creationId xmlns:p14="http://schemas.microsoft.com/office/powerpoint/2010/main" val="1171976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58774" y="360363"/>
            <a:ext cx="4573265" cy="547687"/>
          </a:xfrm>
        </p:spPr>
        <p:txBody>
          <a:bodyPr/>
          <a:lstStyle/>
          <a:p>
            <a:pPr eaLnBrk="1" hangingPunct="1"/>
            <a:r>
              <a:rPr lang="en-GB" altLang="en-US" dirty="0" err="1" smtClean="0"/>
              <a:t>Swizzels</a:t>
            </a:r>
            <a:r>
              <a:rPr lang="en-GB" altLang="en-US" dirty="0" smtClean="0"/>
              <a:t> </a:t>
            </a:r>
            <a:r>
              <a:rPr lang="en-GB" altLang="en-US" dirty="0" err="1" smtClean="0"/>
              <a:t>Matlow</a:t>
            </a:r>
            <a:r>
              <a:rPr lang="en-GB" altLang="en-US" dirty="0" smtClean="0"/>
              <a:t> – 2012 </a:t>
            </a:r>
          </a:p>
        </p:txBody>
      </p:sp>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981075"/>
            <a:ext cx="6562725" cy="4305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358775" y="360363"/>
            <a:ext cx="7772400" cy="404812"/>
          </a:xfrm>
        </p:spPr>
        <p:txBody>
          <a:bodyPr/>
          <a:lstStyle/>
          <a:p>
            <a:pPr eaLnBrk="1" hangingPunct="1"/>
            <a:r>
              <a:rPr lang="en-GB" altLang="en-US" smtClean="0">
                <a:ea typeface="ＭＳ Ｐゴシック" pitchFamily="34" charset="-128"/>
              </a:rPr>
              <a:t>Alcohol</a:t>
            </a:r>
          </a:p>
        </p:txBody>
      </p:sp>
      <p:sp>
        <p:nvSpPr>
          <p:cNvPr id="58371" name="Rectangle 3"/>
          <p:cNvSpPr>
            <a:spLocks noChangeArrowheads="1"/>
          </p:cNvSpPr>
          <p:nvPr/>
        </p:nvSpPr>
        <p:spPr bwMode="auto">
          <a:xfrm>
            <a:off x="395288" y="1125538"/>
            <a:ext cx="6697662" cy="4092575"/>
          </a:xfrm>
          <a:prstGeom prst="rect">
            <a:avLst/>
          </a:prstGeom>
          <a:noFill/>
          <a:ln w="9525">
            <a:noFill/>
            <a:miter lim="800000"/>
            <a:headEnd/>
            <a:tailEnd/>
          </a:ln>
        </p:spPr>
        <p:txBody>
          <a:bodyPr>
            <a:spAutoFit/>
          </a:bodyPr>
          <a:lstStyle/>
          <a:p>
            <a:pPr marL="268288" indent="-268288" algn="just">
              <a:spcBef>
                <a:spcPts val="1200"/>
              </a:spcBef>
              <a:defRPr/>
            </a:pPr>
            <a:r>
              <a:rPr lang="en-GB" dirty="0">
                <a:solidFill>
                  <a:srgbClr val="4C5B52"/>
                </a:solidFill>
              </a:rPr>
              <a:t> </a:t>
            </a:r>
            <a:r>
              <a:rPr lang="en-US" dirty="0">
                <a:solidFill>
                  <a:srgbClr val="4C5B52"/>
                </a:solidFill>
              </a:rPr>
              <a:t>Ads must not:</a:t>
            </a:r>
          </a:p>
          <a:p>
            <a:pPr marL="268288" indent="-268288" algn="just">
              <a:spcBef>
                <a:spcPts val="1200"/>
              </a:spcBef>
              <a:buFontTx/>
              <a:buChar char="•"/>
              <a:defRPr/>
            </a:pPr>
            <a:r>
              <a:rPr lang="en-US" dirty="0">
                <a:solidFill>
                  <a:srgbClr val="4C5B52"/>
                </a:solidFill>
              </a:rPr>
              <a:t> encourage excessive drinking</a:t>
            </a:r>
          </a:p>
          <a:p>
            <a:pPr marL="268288" indent="-268288" algn="just">
              <a:spcBef>
                <a:spcPts val="1200"/>
              </a:spcBef>
              <a:buFontTx/>
              <a:buChar char="•"/>
              <a:defRPr/>
            </a:pPr>
            <a:r>
              <a:rPr lang="en-US" dirty="0">
                <a:solidFill>
                  <a:srgbClr val="4C5B52"/>
                </a:solidFill>
              </a:rPr>
              <a:t> feature those who are, or appear to be, under the age of 25</a:t>
            </a:r>
          </a:p>
          <a:p>
            <a:pPr marL="268288" indent="-268288" algn="just">
              <a:spcBef>
                <a:spcPts val="1200"/>
              </a:spcBef>
              <a:buFontTx/>
              <a:buChar char="•"/>
              <a:defRPr/>
            </a:pPr>
            <a:r>
              <a:rPr lang="en-US" dirty="0">
                <a:solidFill>
                  <a:srgbClr val="4C5B52"/>
                </a:solidFill>
              </a:rPr>
              <a:t> place undue emphasis on alcoholic strength</a:t>
            </a:r>
          </a:p>
          <a:p>
            <a:pPr marL="355600" indent="-355600" algn="just">
              <a:spcBef>
                <a:spcPts val="1200"/>
              </a:spcBef>
              <a:buFontTx/>
              <a:buChar char="•"/>
              <a:tabLst>
                <a:tab pos="355600" algn="l"/>
              </a:tabLst>
              <a:defRPr/>
            </a:pPr>
            <a:r>
              <a:rPr lang="en-US" dirty="0">
                <a:solidFill>
                  <a:srgbClr val="4C5B52"/>
                </a:solidFill>
              </a:rPr>
              <a:t>suggest that alcohol is a reason for the success of any personal relationship or social event</a:t>
            </a:r>
          </a:p>
          <a:p>
            <a:pPr marL="268288" indent="-268288" algn="just">
              <a:spcBef>
                <a:spcPts val="1200"/>
              </a:spcBef>
              <a:buFontTx/>
              <a:buChar char="•"/>
              <a:defRPr/>
            </a:pPr>
            <a:r>
              <a:rPr lang="en-US" dirty="0">
                <a:solidFill>
                  <a:srgbClr val="4C5B52"/>
                </a:solidFill>
              </a:rPr>
              <a:t> link alcohol with seduction, sexual activity or sexual success</a:t>
            </a:r>
          </a:p>
          <a:p>
            <a:pPr marL="268288" indent="-268288" algn="just">
              <a:spcBef>
                <a:spcPts val="1200"/>
              </a:spcBef>
              <a:buFontTx/>
              <a:buChar char="•"/>
              <a:defRPr/>
            </a:pPr>
            <a:r>
              <a:rPr lang="en-US" dirty="0">
                <a:solidFill>
                  <a:srgbClr val="4C5B52"/>
                </a:solidFill>
              </a:rPr>
              <a:t> have a strong appeal to those under the age of 18 years old</a:t>
            </a:r>
          </a:p>
          <a:p>
            <a:pPr marL="268288" indent="-268288" algn="just">
              <a:spcBef>
                <a:spcPts val="1200"/>
              </a:spcBef>
              <a:buFontTx/>
              <a:buChar char="•"/>
              <a:defRPr/>
            </a:pPr>
            <a:r>
              <a:rPr lang="en-US" dirty="0">
                <a:solidFill>
                  <a:srgbClr val="4C5B52"/>
                </a:solidFill>
              </a:rPr>
              <a:t> show alcohol being handled or served irresponsibly</a:t>
            </a:r>
          </a:p>
          <a:p>
            <a:pPr>
              <a:spcBef>
                <a:spcPts val="1200"/>
              </a:spcBef>
              <a:buFontTx/>
              <a:buChar char="•"/>
              <a:defRPr/>
            </a:pPr>
            <a:endParaRPr lang="en-US" dirty="0">
              <a:solidFill>
                <a:srgbClr val="4C5B52"/>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4293096"/>
            <a:ext cx="1080000" cy="10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GB" altLang="en-US" dirty="0" smtClean="0">
                <a:ea typeface="ＭＳ Ｐゴシック" pitchFamily="34" charset="-128"/>
              </a:rPr>
              <a:t>Hi Spirits – 2012 </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69988"/>
            <a:ext cx="3573463"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04813"/>
            <a:ext cx="20605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3213100"/>
            <a:ext cx="341947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6175" y="1533525"/>
            <a:ext cx="280828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3850" y="449263"/>
            <a:ext cx="1914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58775" y="360363"/>
            <a:ext cx="6734175" cy="982662"/>
          </a:xfrm>
        </p:spPr>
        <p:txBody>
          <a:bodyPr/>
          <a:lstStyle/>
          <a:p>
            <a:pPr eaLnBrk="1" hangingPunct="1"/>
            <a:r>
              <a:rPr lang="en-GB" altLang="en-US" dirty="0" smtClean="0">
                <a:ea typeface="ＭＳ Ｐゴシック" pitchFamily="34" charset="-128"/>
              </a:rPr>
              <a:t>Gambling</a:t>
            </a:r>
            <a:endParaRPr lang="en-US" altLang="en-US" dirty="0" smtClean="0">
              <a:ea typeface="ＭＳ Ｐゴシック" pitchFamily="34" charset="-128"/>
            </a:endParaRPr>
          </a:p>
        </p:txBody>
      </p:sp>
      <p:sp>
        <p:nvSpPr>
          <p:cNvPr id="61443" name="Content Placeholder 2"/>
          <p:cNvSpPr>
            <a:spLocks noGrp="1"/>
          </p:cNvSpPr>
          <p:nvPr>
            <p:ph idx="1"/>
          </p:nvPr>
        </p:nvSpPr>
        <p:spPr>
          <a:xfrm>
            <a:off x="358775" y="1260475"/>
            <a:ext cx="8029575" cy="2889250"/>
          </a:xfrm>
        </p:spPr>
        <p:txBody>
          <a:bodyPr/>
          <a:lstStyle/>
          <a:p>
            <a:pPr eaLnBrk="1" hangingPunct="1">
              <a:spcBef>
                <a:spcPts val="1200"/>
              </a:spcBef>
              <a:defRPr/>
            </a:pPr>
            <a:r>
              <a:rPr lang="en-GB" dirty="0" smtClean="0">
                <a:ea typeface="ＭＳ Ｐゴシック" pitchFamily="34" charset="-128"/>
              </a:rPr>
              <a:t>Ads must not:</a:t>
            </a:r>
          </a:p>
          <a:p>
            <a:pPr marL="268288" indent="-268288" eaLnBrk="1" hangingPunct="1">
              <a:spcBef>
                <a:spcPts val="1200"/>
              </a:spcBef>
              <a:buFont typeface="Arial" pitchFamily="34" charset="0"/>
              <a:buChar char="•"/>
              <a:defRPr/>
            </a:pPr>
            <a:r>
              <a:rPr lang="en-US" dirty="0" smtClean="0">
                <a:ea typeface="ＭＳ Ｐゴシック" pitchFamily="34" charset="-128"/>
              </a:rPr>
              <a:t>Portray, condone or encourage gambling </a:t>
            </a:r>
            <a:r>
              <a:rPr lang="en-US" dirty="0" err="1" smtClean="0">
                <a:ea typeface="ＭＳ Ｐゴシック" pitchFamily="34" charset="-128"/>
              </a:rPr>
              <a:t>behaviour</a:t>
            </a:r>
            <a:r>
              <a:rPr lang="en-US" dirty="0" smtClean="0">
                <a:ea typeface="ＭＳ Ｐゴシック" pitchFamily="34" charset="-128"/>
              </a:rPr>
              <a:t> that is socially irresponsible or could lead to financial, social or emotional harm</a:t>
            </a:r>
            <a:endParaRPr lang="en-GB" dirty="0" smtClean="0">
              <a:ea typeface="ＭＳ Ｐゴシック" pitchFamily="34" charset="-128"/>
            </a:endParaRPr>
          </a:p>
          <a:p>
            <a:pPr marL="268288" indent="-268288" eaLnBrk="1" hangingPunct="1">
              <a:spcBef>
                <a:spcPts val="1200"/>
              </a:spcBef>
              <a:buFont typeface="Arial" pitchFamily="34" charset="0"/>
              <a:buChar char="•"/>
              <a:defRPr/>
            </a:pPr>
            <a:r>
              <a:rPr lang="en-US" dirty="0" smtClean="0">
                <a:ea typeface="ＭＳ Ｐゴシック" pitchFamily="34" charset="-128"/>
              </a:rPr>
              <a:t>Exploit the susceptibilities of children, young persons or other vulnerable persons</a:t>
            </a:r>
          </a:p>
          <a:p>
            <a:pPr marL="268288" indent="-268288" eaLnBrk="1" hangingPunct="1">
              <a:spcBef>
                <a:spcPts val="1200"/>
              </a:spcBef>
              <a:buFont typeface="Arial" pitchFamily="34" charset="0"/>
              <a:buChar char="•"/>
              <a:defRPr/>
            </a:pPr>
            <a:r>
              <a:rPr lang="en-US" dirty="0" smtClean="0">
                <a:ea typeface="ＭＳ Ｐゴシック" pitchFamily="34" charset="-128"/>
              </a:rPr>
              <a:t>Suggest gambling can be a solution to financial concerns or personal problems</a:t>
            </a:r>
          </a:p>
          <a:p>
            <a:pPr marL="268288" indent="-268288" eaLnBrk="1" hangingPunct="1">
              <a:spcBef>
                <a:spcPts val="1200"/>
              </a:spcBef>
              <a:buFont typeface="Arial" pitchFamily="34" charset="0"/>
              <a:buChar char="•"/>
              <a:defRPr/>
            </a:pPr>
            <a:r>
              <a:rPr lang="en-US" dirty="0" smtClean="0">
                <a:ea typeface="ＭＳ Ｐゴシック" pitchFamily="34" charset="-128"/>
              </a:rPr>
              <a:t>Link gambling to sexual success</a:t>
            </a:r>
          </a:p>
          <a:p>
            <a:pPr eaLnBrk="1" hangingPunct="1">
              <a:defRPr/>
            </a:pPr>
            <a:endParaRPr lang="en-US" dirty="0" smtClean="0">
              <a:ea typeface="ＭＳ Ｐゴシック" pitchFamily="34" charset="-128"/>
            </a:endParaRPr>
          </a:p>
        </p:txBody>
      </p:sp>
      <p:cxnSp>
        <p:nvCxnSpPr>
          <p:cNvPr id="4" name="Straight Connector 3"/>
          <p:cNvCxnSpPr/>
          <p:nvPr/>
        </p:nvCxnSpPr>
        <p:spPr>
          <a:xfrm>
            <a:off x="0" y="5589588"/>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4293096"/>
            <a:ext cx="1080000" cy="108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GB" dirty="0" err="1" smtClean="0"/>
              <a:t>Betfair</a:t>
            </a:r>
            <a:r>
              <a:rPr lang="en-GB" dirty="0" smtClean="0"/>
              <a:t> – 2009 </a:t>
            </a:r>
          </a:p>
        </p:txBody>
      </p:sp>
      <p:pic>
        <p:nvPicPr>
          <p:cNvPr id="18435" name="Picture Placeholder 7" descr="914_headerNewBreed_v3.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5988" y="1844675"/>
            <a:ext cx="7312025" cy="2854325"/>
          </a:xfrm>
          <a:ln>
            <a:solidFill>
              <a:srgbClr val="515B53"/>
            </a:solid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C0D6E"/>
                </a:solidFill>
              </a:rPr>
              <a:t>Discussion time:</a:t>
            </a:r>
            <a:r>
              <a:rPr lang="en-GB" dirty="0" smtClean="0"/>
              <a:t/>
            </a:r>
            <a:br>
              <a:rPr lang="en-GB" dirty="0" smtClean="0"/>
            </a:br>
            <a:r>
              <a:rPr lang="en-GB" dirty="0" smtClean="0"/>
              <a:t>Young people as consumers	</a:t>
            </a:r>
            <a:endParaRPr lang="en-GB" dirty="0"/>
          </a:p>
        </p:txBody>
      </p:sp>
      <p:sp>
        <p:nvSpPr>
          <p:cNvPr id="3" name="Content Placeholder 2"/>
          <p:cNvSpPr>
            <a:spLocks noGrp="1"/>
          </p:cNvSpPr>
          <p:nvPr>
            <p:ph idx="1"/>
          </p:nvPr>
        </p:nvSpPr>
        <p:spPr>
          <a:xfrm>
            <a:off x="323528" y="1412776"/>
            <a:ext cx="6768752" cy="3312368"/>
          </a:xfrm>
        </p:spPr>
        <p:txBody>
          <a:bodyPr/>
          <a:lstStyle/>
          <a:p>
            <a:pPr>
              <a:buFont typeface="Arial" panose="020B0604020202020204" pitchFamily="34" charset="0"/>
              <a:buChar char="•"/>
            </a:pPr>
            <a:r>
              <a:rPr lang="en-GB" b="1" dirty="0" smtClean="0"/>
              <a:t>There are strict rules on advertising aimed at children and young people. The ASA makes sure that ads targeted at or are likely to be seen by children don’t contain anything that is inappropriate or harmful and also ensures that young adults are protected.</a:t>
            </a:r>
          </a:p>
          <a:p>
            <a:pPr marL="0" indent="0"/>
            <a:endParaRPr lang="en-GB" b="1" dirty="0"/>
          </a:p>
          <a:p>
            <a:pPr marL="0" indent="0"/>
            <a:r>
              <a:rPr lang="en-GB" b="1" dirty="0" smtClean="0"/>
              <a:t>	 </a:t>
            </a:r>
          </a:p>
          <a:p>
            <a:pPr lvl="3">
              <a:buFont typeface="Arial" panose="020B0604020202020204" pitchFamily="34" charset="0"/>
              <a:buChar char="•"/>
            </a:pPr>
            <a:r>
              <a:rPr lang="en-GB" dirty="0" smtClean="0"/>
              <a:t>Is this necessary?  </a:t>
            </a:r>
          </a:p>
          <a:p>
            <a:pPr marL="285750" indent="-285750">
              <a:buFont typeface="Arial" panose="020B0604020202020204" pitchFamily="34" charset="0"/>
              <a:buChar char="•"/>
            </a:pPr>
            <a:endParaRPr lang="en-GB" dirty="0" smtClean="0"/>
          </a:p>
          <a:p>
            <a:pPr lvl="3">
              <a:buFont typeface="Arial" panose="020B0604020202020204" pitchFamily="34" charset="0"/>
              <a:buChar char="•"/>
            </a:pPr>
            <a:r>
              <a:rPr lang="en-GB" dirty="0" smtClean="0"/>
              <a:t>Should there be more rules?</a:t>
            </a:r>
          </a:p>
          <a:p>
            <a:pPr marL="0" indent="0"/>
            <a:endParaRPr lang="en-GB" dirty="0"/>
          </a:p>
          <a:p>
            <a:pPr marL="0" indent="0"/>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4293096"/>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403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smtClean="0"/>
              <a:t>Thank you</a:t>
            </a:r>
          </a:p>
        </p:txBody>
      </p:sp>
      <p:sp>
        <p:nvSpPr>
          <p:cNvPr id="6147" name="Content Placeholder 2"/>
          <p:cNvSpPr>
            <a:spLocks noGrp="1"/>
          </p:cNvSpPr>
          <p:nvPr>
            <p:ph idx="1"/>
          </p:nvPr>
        </p:nvSpPr>
        <p:spPr>
          <a:xfrm>
            <a:off x="358775" y="1430338"/>
            <a:ext cx="6734175" cy="4086225"/>
          </a:xfrm>
        </p:spPr>
        <p:txBody>
          <a:bodyPr/>
          <a:lstStyle/>
          <a:p>
            <a:pPr marL="0" indent="0"/>
            <a:endParaRPr lang="en-GB" b="1" dirty="0" smtClean="0"/>
          </a:p>
          <a:p>
            <a:pPr marL="0" indent="0"/>
            <a:r>
              <a:rPr lang="en-GB" dirty="0" smtClean="0"/>
              <a:t>Advertising Standards Authority </a:t>
            </a:r>
          </a:p>
          <a:p>
            <a:pPr marL="0" indent="0"/>
            <a:r>
              <a:rPr lang="en-GB" dirty="0" smtClean="0"/>
              <a:t>Mid City Place, 71 High Holborn</a:t>
            </a:r>
          </a:p>
          <a:p>
            <a:pPr marL="0" indent="0"/>
            <a:r>
              <a:rPr lang="en-GB" dirty="0" smtClean="0"/>
              <a:t>London WC1V 6QT </a:t>
            </a:r>
          </a:p>
          <a:p>
            <a:pPr marL="0" indent="0"/>
            <a:r>
              <a:rPr lang="en-GB" dirty="0" smtClean="0"/>
              <a:t>Telephone 020 7492 2222 </a:t>
            </a:r>
          </a:p>
          <a:p>
            <a:pPr marL="0" indent="0"/>
            <a:endParaRPr lang="en-GB" dirty="0" smtClean="0"/>
          </a:p>
          <a:p>
            <a:pPr marL="0" indent="0"/>
            <a:r>
              <a:rPr lang="en-GB" dirty="0" smtClean="0"/>
              <a:t>schools@asa.org.uk</a:t>
            </a:r>
          </a:p>
          <a:p>
            <a:pPr marL="0" indent="0"/>
            <a:r>
              <a:rPr lang="en-GB" dirty="0" smtClean="0"/>
              <a:t>www.asa.org.uk</a:t>
            </a: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987988" y="188640"/>
            <a:ext cx="3904492" cy="410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58775" y="287338"/>
            <a:ext cx="6734175" cy="549374"/>
          </a:xfrm>
        </p:spPr>
        <p:txBody>
          <a:bodyPr/>
          <a:lstStyle/>
          <a:p>
            <a:r>
              <a:rPr lang="en-US" dirty="0" smtClean="0"/>
              <a:t>Advertising Standards Authority</a:t>
            </a:r>
          </a:p>
        </p:txBody>
      </p:sp>
      <p:sp>
        <p:nvSpPr>
          <p:cNvPr id="5123" name="Content Placeholder 2"/>
          <p:cNvSpPr>
            <a:spLocks noGrp="1"/>
          </p:cNvSpPr>
          <p:nvPr>
            <p:ph idx="1"/>
          </p:nvPr>
        </p:nvSpPr>
        <p:spPr>
          <a:xfrm>
            <a:off x="395536" y="1196752"/>
            <a:ext cx="6336704" cy="4248472"/>
          </a:xfrm>
        </p:spPr>
        <p:txBody>
          <a:bodyPr/>
          <a:lstStyle/>
          <a:p>
            <a:pPr marL="285750" indent="-285750">
              <a:lnSpc>
                <a:spcPct val="150000"/>
              </a:lnSpc>
              <a:buFont typeface="Arial" panose="020B0604020202020204" pitchFamily="34" charset="0"/>
              <a:buChar char="•"/>
            </a:pPr>
            <a:r>
              <a:rPr lang="en-US" dirty="0" smtClean="0"/>
              <a:t>The UK’s independent regulator of advertising across all media.</a:t>
            </a:r>
            <a:endParaRPr lang="en-US" dirty="0"/>
          </a:p>
          <a:p>
            <a:pPr marL="285750" indent="-285750">
              <a:lnSpc>
                <a:spcPct val="150000"/>
              </a:lnSpc>
              <a:buFont typeface="Arial" panose="020B0604020202020204" pitchFamily="34" charset="0"/>
              <a:buChar char="•"/>
            </a:pPr>
            <a:r>
              <a:rPr lang="en-US" dirty="0" smtClean="0"/>
              <a:t>Takes action </a:t>
            </a:r>
            <a:r>
              <a:rPr lang="en-US" dirty="0"/>
              <a:t>against misleading, harmful or offensive ads </a:t>
            </a:r>
            <a:r>
              <a:rPr lang="en-US" dirty="0" smtClean="0"/>
              <a:t>by applying</a:t>
            </a:r>
            <a:r>
              <a:rPr lang="en-US" dirty="0"/>
              <a:t> </a:t>
            </a:r>
            <a:r>
              <a:rPr lang="en-US" dirty="0" smtClean="0"/>
              <a:t>the </a:t>
            </a:r>
            <a:r>
              <a:rPr lang="en-US" b="1" dirty="0"/>
              <a:t>Advertising </a:t>
            </a:r>
            <a:r>
              <a:rPr lang="en-US" b="1" dirty="0" smtClean="0"/>
              <a:t>Codes</a:t>
            </a:r>
            <a:r>
              <a:rPr lang="en-US" dirty="0" smtClean="0"/>
              <a:t>.</a:t>
            </a:r>
          </a:p>
          <a:p>
            <a:pPr marL="285750" indent="-285750">
              <a:lnSpc>
                <a:spcPct val="150000"/>
              </a:lnSpc>
              <a:buFont typeface="Arial" panose="020B0604020202020204" pitchFamily="34" charset="0"/>
              <a:buChar char="•"/>
            </a:pPr>
            <a:r>
              <a:rPr lang="en-US" dirty="0" smtClean="0"/>
              <a:t>Responds to and investigates complaints about ads made by the public and advertisers.</a:t>
            </a:r>
          </a:p>
          <a:p>
            <a:pPr marL="285750" indent="-285750">
              <a:lnSpc>
                <a:spcPct val="150000"/>
              </a:lnSpc>
              <a:buFont typeface="Arial" panose="020B0604020202020204" pitchFamily="34" charset="0"/>
              <a:buChar char="•"/>
            </a:pPr>
            <a:r>
              <a:rPr lang="en-US" dirty="0" smtClean="0"/>
              <a:t>Also proactively identifies and tackles advertising issues.</a:t>
            </a:r>
          </a:p>
          <a:p>
            <a:pPr marL="0" indent="0">
              <a:lnSpc>
                <a:spcPct val="150000"/>
              </a:lnSpc>
            </a:pPr>
            <a:endParaRPr lang="en-US" b="1" dirty="0" smtClean="0"/>
          </a:p>
          <a:p>
            <a:pPr marL="0" indent="0">
              <a:lnSpc>
                <a:spcPct val="150000"/>
              </a:lnSpc>
            </a:pPr>
            <a:endParaRPr lang="en-US" sz="1400" dirty="0" smtClean="0"/>
          </a:p>
          <a:p>
            <a:pPr marL="0" indent="0">
              <a:lnSpc>
                <a:spcPct val="150000"/>
              </a:lnSpc>
            </a:pPr>
            <a:endParaRPr lang="en-US" sz="1400" dirty="0"/>
          </a:p>
          <a:p>
            <a:pPr marL="0" indent="0">
              <a:lnSpc>
                <a:spcPct val="150000"/>
              </a:lnSpc>
            </a:pPr>
            <a:endParaRPr lang="en-US" sz="1400" dirty="0" smtClean="0"/>
          </a:p>
          <a:p>
            <a:pPr marL="0" indent="0">
              <a:lnSpc>
                <a:spcPct val="150000"/>
              </a:lnSpc>
            </a:pPr>
            <a:endParaRPr lang="en-US" sz="1400" dirty="0" smtClean="0"/>
          </a:p>
          <a:p>
            <a:pPr marL="0" indent="0">
              <a:lnSpc>
                <a:spcPct val="150000"/>
              </a:lnSpc>
            </a:pPr>
            <a:endParaRPr lang="en-US" sz="1400" dirty="0"/>
          </a:p>
          <a:p>
            <a:pPr marL="0" indent="0">
              <a:lnSpc>
                <a:spcPct val="150000"/>
              </a:lnSpc>
            </a:pPr>
            <a:endParaRPr lang="en-US" sz="1400" dirty="0" smtClean="0"/>
          </a:p>
          <a:p>
            <a:pPr marL="0" indent="0">
              <a:lnSpc>
                <a:spcPct val="150000"/>
              </a:lnSpc>
            </a:pPr>
            <a:endParaRPr lang="en-US" sz="1400" dirty="0"/>
          </a:p>
          <a:p>
            <a:pPr marL="0" indent="0">
              <a:lnSpc>
                <a:spcPct val="150000"/>
              </a:lnSpc>
            </a:pPr>
            <a:endParaRPr lang="en-US" sz="1400" dirty="0" smtClean="0"/>
          </a:p>
          <a:p>
            <a:pPr marL="0" indent="0">
              <a:lnSpc>
                <a:spcPct val="150000"/>
              </a:lnSpc>
            </a:pPr>
            <a:endParaRPr lang="en-US" sz="1400" dirty="0"/>
          </a:p>
          <a:p>
            <a:pPr marL="0" indent="0">
              <a:lnSpc>
                <a:spcPct val="150000"/>
              </a:lnSpc>
            </a:pPr>
            <a:endParaRPr lang="en-US" sz="1400" dirty="0" smtClean="0"/>
          </a:p>
          <a:p>
            <a:pPr marL="0" indent="0">
              <a:lnSpc>
                <a:spcPct val="150000"/>
              </a:lnSpc>
            </a:pPr>
            <a:endParaRPr lang="en-US" sz="1400" dirty="0"/>
          </a:p>
          <a:p>
            <a:pPr marL="0" indent="0">
              <a:lnSpc>
                <a:spcPct val="150000"/>
              </a:lnSpc>
            </a:pPr>
            <a:endParaRPr lang="en-US" sz="1400" dirty="0" smtClean="0"/>
          </a:p>
          <a:p>
            <a:pPr marL="0" indent="0">
              <a:lnSpc>
                <a:spcPct val="150000"/>
              </a:lnSpc>
            </a:pPr>
            <a:endParaRPr lang="en-US"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207" y="4293096"/>
            <a:ext cx="1080000" cy="1080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Advertising regulation overview</a:t>
            </a:r>
            <a:endParaRPr lang="en-GB" dirty="0"/>
          </a:p>
        </p:txBody>
      </p:sp>
      <p:sp>
        <p:nvSpPr>
          <p:cNvPr id="3" name="Content Placeholder 2"/>
          <p:cNvSpPr>
            <a:spLocks noGrp="1"/>
          </p:cNvSpPr>
          <p:nvPr>
            <p:ph idx="1"/>
          </p:nvPr>
        </p:nvSpPr>
        <p:spPr>
          <a:xfrm>
            <a:off x="323528" y="1052736"/>
            <a:ext cx="6734175" cy="4176464"/>
          </a:xfrm>
        </p:spPr>
        <p:txBody>
          <a:bodyPr/>
          <a:lstStyle/>
          <a:p>
            <a:r>
              <a:rPr lang="en-GB" dirty="0"/>
              <a:t>UK advertising </a:t>
            </a:r>
            <a:r>
              <a:rPr lang="en-GB" dirty="0" smtClean="0"/>
              <a:t>is regulated through a mixture of:</a:t>
            </a:r>
            <a:endParaRPr lang="en-GB" dirty="0"/>
          </a:p>
          <a:p>
            <a:endParaRPr lang="en-GB" dirty="0"/>
          </a:p>
          <a:p>
            <a:pPr marL="768350" lvl="3" indent="-285750">
              <a:buFont typeface="Arial" panose="020B0604020202020204" pitchFamily="34" charset="0"/>
              <a:buChar char="•"/>
            </a:pPr>
            <a:r>
              <a:rPr lang="en-GB" b="1" dirty="0" smtClean="0"/>
              <a:t>Self-regulation</a:t>
            </a:r>
            <a:r>
              <a:rPr lang="en-GB" dirty="0" smtClean="0"/>
              <a:t> for non-broadcast advertising</a:t>
            </a:r>
            <a:br>
              <a:rPr lang="en-GB" dirty="0" smtClean="0"/>
            </a:br>
            <a:endParaRPr lang="en-GB" dirty="0" smtClean="0"/>
          </a:p>
          <a:p>
            <a:pPr marL="768350" lvl="3" indent="-285750">
              <a:buFont typeface="Arial" panose="020B0604020202020204" pitchFamily="34" charset="0"/>
              <a:buChar char="•"/>
            </a:pPr>
            <a:r>
              <a:rPr lang="en-GB" b="1" dirty="0" smtClean="0"/>
              <a:t>Co-regulation </a:t>
            </a:r>
            <a:r>
              <a:rPr lang="en-GB" dirty="0" smtClean="0"/>
              <a:t>for broadcast advertising</a:t>
            </a:r>
          </a:p>
          <a:p>
            <a:pPr marL="0" indent="0"/>
            <a:endParaRPr lang="en-GB" dirty="0" smtClean="0"/>
          </a:p>
          <a:p>
            <a:pPr marL="285750" indent="-285750">
              <a:buFont typeface="Arial" panose="020B0604020202020204" pitchFamily="34" charset="0"/>
              <a:buChar char="•"/>
            </a:pPr>
            <a:r>
              <a:rPr lang="en-GB" dirty="0" smtClean="0"/>
              <a:t>The advertising industry writes the Advertising Codes through the </a:t>
            </a:r>
            <a:r>
              <a:rPr lang="en-GB" b="1" dirty="0" smtClean="0"/>
              <a:t>Committees of Advertising Practice (CAP)</a:t>
            </a:r>
            <a:r>
              <a:rPr lang="en-GB" dirty="0" smtClean="0"/>
              <a:t>.</a:t>
            </a:r>
            <a:br>
              <a:rPr lang="en-GB" dirty="0" smtClean="0"/>
            </a:br>
            <a:endParaRPr lang="en-GB" dirty="0" smtClean="0"/>
          </a:p>
          <a:p>
            <a:pPr marL="285750" indent="-285750">
              <a:buFont typeface="Arial" panose="020B0604020202020204" pitchFamily="34" charset="0"/>
              <a:buChar char="•"/>
            </a:pPr>
            <a:r>
              <a:rPr lang="en-GB" dirty="0" smtClean="0"/>
              <a:t>All advertisers must adhere to the advertising rules and abide by the ASA’s decisions.</a:t>
            </a:r>
            <a:br>
              <a:rPr lang="en-GB" dirty="0" smtClean="0"/>
            </a:br>
            <a:endParaRPr lang="en-GB" dirty="0" smtClean="0"/>
          </a:p>
          <a:p>
            <a:pPr marL="285750" indent="-285750">
              <a:buFont typeface="Arial" panose="020B0604020202020204" pitchFamily="34" charset="0"/>
              <a:buChar char="•"/>
            </a:pPr>
            <a:r>
              <a:rPr lang="en-GB" dirty="0" smtClean="0"/>
              <a:t>The ASA is recognised by the Government, other regulators and the courts.</a:t>
            </a:r>
          </a:p>
          <a:p>
            <a:pPr marL="0" indent="0"/>
            <a:endParaRPr lang="en-GB" dirty="0" smtClean="0"/>
          </a:p>
          <a:p>
            <a:pPr marL="0" indent="0"/>
            <a:r>
              <a:rPr lang="en-GB" dirty="0" smtClean="0"/>
              <a:t/>
            </a:r>
            <a:br>
              <a:rPr lang="en-GB" dirty="0" smtClean="0"/>
            </a:br>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937" y="4338586"/>
            <a:ext cx="1080000" cy="1080000"/>
          </a:xfrm>
          <a:prstGeom prst="rect">
            <a:avLst/>
          </a:prstGeom>
        </p:spPr>
      </p:pic>
    </p:spTree>
    <p:extLst>
      <p:ext uri="{BB962C8B-B14F-4D97-AF65-F5344CB8AC3E}">
        <p14:creationId xmlns:p14="http://schemas.microsoft.com/office/powerpoint/2010/main" val="1082485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D2123_ASACAP_PPT_Fixed4.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6" name="TextBox 5"/>
          <p:cNvSpPr txBox="1"/>
          <p:nvPr/>
        </p:nvSpPr>
        <p:spPr>
          <a:xfrm>
            <a:off x="360000" y="360000"/>
            <a:ext cx="5004088" cy="620728"/>
          </a:xfrm>
          <a:prstGeom prst="rect">
            <a:avLst/>
          </a:prstGeom>
          <a:noFill/>
        </p:spPr>
        <p:txBody>
          <a:bodyPr wrap="square" lIns="0" tIns="0" rIns="0" bIns="0" rtlCol="0">
            <a:noAutofit/>
          </a:bodyPr>
          <a:lstStyle/>
          <a:p>
            <a:r>
              <a:rPr lang="en-US" sz="2600" b="1" kern="0" dirty="0" smtClean="0">
                <a:solidFill>
                  <a:srgbClr val="4C5B52"/>
                </a:solidFill>
                <a:latin typeface="Arial"/>
                <a:ea typeface="+mj-ea"/>
                <a:cs typeface="Arial"/>
              </a:rPr>
              <a:t>Funding</a:t>
            </a:r>
            <a:endParaRPr lang="en-GB" dirty="0"/>
          </a:p>
        </p:txBody>
      </p:sp>
      <p:sp>
        <p:nvSpPr>
          <p:cNvPr id="7" name="Title 6"/>
          <p:cNvSpPr txBox="1">
            <a:spLocks/>
          </p:cNvSpPr>
          <p:nvPr/>
        </p:nvSpPr>
        <p:spPr bwMode="auto">
          <a:xfrm>
            <a:off x="360001" y="1260000"/>
            <a:ext cx="4932080" cy="41132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587" lvl="1">
              <a:lnSpc>
                <a:spcPct val="150000"/>
              </a:lnSpc>
            </a:pPr>
            <a:r>
              <a:rPr lang="en-US" kern="0" dirty="0" smtClean="0">
                <a:solidFill>
                  <a:srgbClr val="4C5B52"/>
                </a:solidFill>
                <a:latin typeface="Arial"/>
                <a:cs typeface="Arial"/>
              </a:rPr>
              <a:t>The ASA is funded by the industry through:</a:t>
            </a:r>
            <a:endParaRPr lang="en-US" kern="0" dirty="0">
              <a:solidFill>
                <a:srgbClr val="4C5B52"/>
              </a:solidFill>
              <a:latin typeface="Arial"/>
              <a:cs typeface="Arial"/>
            </a:endParaRPr>
          </a:p>
          <a:p>
            <a:pPr marL="723900" lvl="2" indent="-265113">
              <a:lnSpc>
                <a:spcPct val="150000"/>
              </a:lnSpc>
              <a:buFontTx/>
              <a:buChar char="•"/>
            </a:pPr>
            <a:r>
              <a:rPr lang="en-US" kern="0" dirty="0" smtClean="0">
                <a:solidFill>
                  <a:srgbClr val="4C5B52"/>
                </a:solidFill>
                <a:latin typeface="Arial"/>
                <a:cs typeface="Arial"/>
              </a:rPr>
              <a:t>0.1% voluntary levy on ad spend, airtime and paid-for search charges</a:t>
            </a:r>
          </a:p>
          <a:p>
            <a:pPr marL="723900" lvl="2" indent="-265113">
              <a:lnSpc>
                <a:spcPct val="150000"/>
              </a:lnSpc>
              <a:buFontTx/>
              <a:buChar char="•"/>
            </a:pPr>
            <a:r>
              <a:rPr lang="en-US" kern="0" dirty="0" smtClean="0">
                <a:solidFill>
                  <a:srgbClr val="4C5B52"/>
                </a:solidFill>
                <a:latin typeface="Arial"/>
                <a:cs typeface="Arial"/>
              </a:rPr>
              <a:t>0.2% on the Royal Mail’s </a:t>
            </a:r>
            <a:r>
              <a:rPr lang="en-US" kern="0" dirty="0" err="1" smtClean="0">
                <a:solidFill>
                  <a:srgbClr val="4C5B52"/>
                </a:solidFill>
                <a:latin typeface="Arial"/>
                <a:cs typeface="Arial"/>
              </a:rPr>
              <a:t>Mailsort</a:t>
            </a:r>
            <a:r>
              <a:rPr lang="en-US" kern="0" dirty="0" smtClean="0">
                <a:solidFill>
                  <a:srgbClr val="4C5B52"/>
                </a:solidFill>
                <a:latin typeface="Arial"/>
                <a:cs typeface="Arial"/>
              </a:rPr>
              <a:t> and Advertising contracts</a:t>
            </a:r>
          </a:p>
          <a:p>
            <a:pPr marL="723900" lvl="2" indent="-265113">
              <a:lnSpc>
                <a:spcPct val="150000"/>
              </a:lnSpc>
              <a:buFontTx/>
              <a:buChar char="•"/>
            </a:pPr>
            <a:r>
              <a:rPr lang="en-US" kern="0" dirty="0" smtClean="0">
                <a:solidFill>
                  <a:srgbClr val="4C5B52"/>
                </a:solidFill>
                <a:latin typeface="Arial"/>
                <a:cs typeface="Arial"/>
              </a:rPr>
              <a:t>Funding is collected by two separate boards of finance to guarantee the ASA’s independence.</a:t>
            </a:r>
          </a:p>
        </p:txBody>
      </p:sp>
    </p:spTree>
    <p:extLst>
      <p:ext uri="{BB962C8B-B14F-4D97-AF65-F5344CB8AC3E}">
        <p14:creationId xmlns:p14="http://schemas.microsoft.com/office/powerpoint/2010/main" val="3839257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2123_ASACAP_PPT_Fixed.jpg"/>
          <p:cNvPicPr>
            <a:picLocks noChangeAspect="1"/>
          </p:cNvPicPr>
          <p:nvPr/>
        </p:nvPicPr>
        <p:blipFill>
          <a:blip r:embed="rId3" cstate="print"/>
          <a:srcRect b="15350"/>
          <a:stretch>
            <a:fillRect/>
          </a:stretch>
        </p:blipFill>
        <p:spPr>
          <a:xfrm>
            <a:off x="0" y="0"/>
            <a:ext cx="9144000" cy="5805264"/>
          </a:xfrm>
          <a:prstGeom prst="rect">
            <a:avLst/>
          </a:prstGeom>
        </p:spPr>
      </p:pic>
      <p:sp>
        <p:nvSpPr>
          <p:cNvPr id="4" name="Rectangle 3"/>
          <p:cNvSpPr/>
          <p:nvPr/>
        </p:nvSpPr>
        <p:spPr>
          <a:xfrm>
            <a:off x="323528" y="1412776"/>
            <a:ext cx="4788064" cy="1077218"/>
          </a:xfrm>
          <a:prstGeom prst="rect">
            <a:avLst/>
          </a:prstGeom>
        </p:spPr>
        <p:txBody>
          <a:bodyPr wrap="square">
            <a:spAutoFit/>
          </a:bodyPr>
          <a:lstStyle/>
          <a:p>
            <a:r>
              <a:rPr lang="en-GB" sz="3200" b="1" kern="0" dirty="0" smtClean="0">
                <a:solidFill>
                  <a:srgbClr val="4C5B52"/>
                </a:solidFill>
                <a:latin typeface="+mn-lt"/>
                <a:cs typeface="Arial"/>
              </a:rPr>
              <a:t>Why is advertising regulated?</a:t>
            </a:r>
            <a:endParaRPr lang="en-US" sz="3200" b="1" kern="0" dirty="0" smtClean="0">
              <a:solidFill>
                <a:srgbClr val="4C5B52"/>
              </a:solidFill>
              <a:latin typeface="+mn-lt"/>
              <a:cs typeface="Arial"/>
            </a:endParaRPr>
          </a:p>
        </p:txBody>
      </p:sp>
    </p:spTree>
    <p:extLst>
      <p:ext uri="{BB962C8B-B14F-4D97-AF65-F5344CB8AC3E}">
        <p14:creationId xmlns:p14="http://schemas.microsoft.com/office/powerpoint/2010/main" val="2975289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734175" cy="982662"/>
          </a:xfrm>
        </p:spPr>
        <p:txBody>
          <a:bodyPr/>
          <a:lstStyle/>
          <a:p>
            <a:r>
              <a:rPr lang="en-GB" dirty="0" smtClean="0"/>
              <a:t>Making ads responsible</a:t>
            </a:r>
            <a:endParaRPr lang="en-GB" dirty="0"/>
          </a:p>
        </p:txBody>
      </p:sp>
      <p:sp>
        <p:nvSpPr>
          <p:cNvPr id="3" name="Content Placeholder 2"/>
          <p:cNvSpPr>
            <a:spLocks noGrp="1"/>
          </p:cNvSpPr>
          <p:nvPr>
            <p:ph idx="1"/>
          </p:nvPr>
        </p:nvSpPr>
        <p:spPr>
          <a:xfrm>
            <a:off x="323529" y="1052736"/>
            <a:ext cx="6336703" cy="3384376"/>
          </a:xfrm>
        </p:spPr>
        <p:txBody>
          <a:bodyPr/>
          <a:lstStyle/>
          <a:p>
            <a:pPr marL="285750" indent="-285750">
              <a:lnSpc>
                <a:spcPct val="150000"/>
              </a:lnSpc>
              <a:buFont typeface="Arial" panose="020B0604020202020204" pitchFamily="34" charset="0"/>
              <a:buChar char="•"/>
            </a:pPr>
            <a:r>
              <a:rPr lang="en-GB" dirty="0" smtClean="0"/>
              <a:t>The </a:t>
            </a:r>
            <a:r>
              <a:rPr lang="en-GB" b="1" dirty="0" smtClean="0"/>
              <a:t>purpose</a:t>
            </a:r>
            <a:r>
              <a:rPr lang="en-GB" dirty="0" smtClean="0"/>
              <a:t> of the ASA is to make advertisements responsible and its </a:t>
            </a:r>
            <a:r>
              <a:rPr lang="en-GB" b="1" dirty="0" smtClean="0"/>
              <a:t>ambition</a:t>
            </a:r>
            <a:r>
              <a:rPr lang="en-GB" dirty="0" smtClean="0"/>
              <a:t> is to make every UK ad a responsible ad.</a:t>
            </a:r>
          </a:p>
          <a:p>
            <a:pPr marL="285750" indent="-285750">
              <a:lnSpc>
                <a:spcPct val="150000"/>
              </a:lnSpc>
              <a:buFont typeface="Arial" panose="020B0604020202020204" pitchFamily="34" charset="0"/>
              <a:buChar char="•"/>
            </a:pPr>
            <a:r>
              <a:rPr lang="en-GB" dirty="0" smtClean="0"/>
              <a:t>The ASA makes sure advertisers </a:t>
            </a:r>
            <a:r>
              <a:rPr lang="en-GB" b="1" dirty="0" smtClean="0"/>
              <a:t>play by the same rules </a:t>
            </a:r>
            <a:r>
              <a:rPr lang="en-GB" dirty="0" smtClean="0"/>
              <a:t>to create an environment where responsible ads can flourish.</a:t>
            </a:r>
          </a:p>
          <a:p>
            <a:pPr marL="285750" indent="-285750">
              <a:lnSpc>
                <a:spcPct val="150000"/>
              </a:lnSpc>
              <a:buFont typeface="Arial" panose="020B0604020202020204" pitchFamily="34" charset="0"/>
              <a:buChar char="•"/>
            </a:pPr>
            <a:r>
              <a:rPr lang="en-GB" dirty="0" smtClean="0"/>
              <a:t>Because </a:t>
            </a:r>
            <a:r>
              <a:rPr lang="en-GB" b="1" dirty="0" smtClean="0"/>
              <a:t>responsible ads </a:t>
            </a:r>
            <a:r>
              <a:rPr lang="en-GB" dirty="0" smtClean="0"/>
              <a:t>are good for people, society and advertisers.</a:t>
            </a:r>
          </a:p>
          <a:p>
            <a:pPr marL="0" indent="0">
              <a:lnSpc>
                <a:spcPct val="150000"/>
              </a:lnSpc>
            </a:pPr>
            <a:endParaRPr lang="en-GB" dirty="0" smtClean="0"/>
          </a:p>
          <a:p>
            <a:pPr marL="0" indent="0">
              <a:lnSpc>
                <a:spcPct val="150000"/>
              </a:lnSpc>
            </a:pPr>
            <a:r>
              <a:rPr lang="en-GB" dirty="0"/>
              <a:t/>
            </a:r>
            <a:br>
              <a:rPr lang="en-GB" dirty="0"/>
            </a:br>
            <a:endParaRPr lang="en-GB" dirty="0" smtClean="0"/>
          </a:p>
          <a:p>
            <a:pPr marL="0" indent="0">
              <a:lnSpc>
                <a:spcPct val="150000"/>
              </a:lnSpc>
            </a:pPr>
            <a:endParaRPr lang="en-GB" dirty="0"/>
          </a:p>
          <a:p>
            <a:pPr marL="0" indent="0">
              <a:lnSpc>
                <a:spcPct val="150000"/>
              </a:lnSpc>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519" y="4365104"/>
            <a:ext cx="1080000" cy="1080000"/>
          </a:xfrm>
          <a:prstGeom prst="rect">
            <a:avLst/>
          </a:prstGeom>
        </p:spPr>
      </p:pic>
    </p:spTree>
    <p:extLst>
      <p:ext uri="{BB962C8B-B14F-4D97-AF65-F5344CB8AC3E}">
        <p14:creationId xmlns:p14="http://schemas.microsoft.com/office/powerpoint/2010/main" val="783049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asa_template_plain">
  <a:themeElements>
    <a:clrScheme name="Purple secondary colours">
      <a:dk1>
        <a:srgbClr val="292934"/>
      </a:dk1>
      <a:lt1>
        <a:srgbClr val="FFFFFF"/>
      </a:lt1>
      <a:dk2>
        <a:srgbClr val="4C5B52"/>
      </a:dk2>
      <a:lt2>
        <a:srgbClr val="D1CEB7"/>
      </a:lt2>
      <a:accent1>
        <a:srgbClr val="EF3E42"/>
      </a:accent1>
      <a:accent2>
        <a:srgbClr val="009AC7"/>
      </a:accent2>
      <a:accent3>
        <a:srgbClr val="422379"/>
      </a:accent3>
      <a:accent4>
        <a:srgbClr val="7C0D6E"/>
      </a:accent4>
      <a:accent5>
        <a:srgbClr val="D4AED2"/>
      </a:accent5>
      <a:accent6>
        <a:srgbClr val="9D9C8E"/>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XED CONTENT">
  <a:themeElements>
    <a:clrScheme name="Custom 4">
      <a:dk1>
        <a:srgbClr val="4C5B52"/>
      </a:dk1>
      <a:lt1>
        <a:sysClr val="window" lastClr="FFFFFF"/>
      </a:lt1>
      <a:dk2>
        <a:srgbClr val="1F497D"/>
      </a:dk2>
      <a:lt2>
        <a:srgbClr val="EEECE1"/>
      </a:lt2>
      <a:accent1>
        <a:srgbClr val="EF3E42"/>
      </a:accent1>
      <a:accent2>
        <a:srgbClr val="B5121B"/>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asa_template_plain</Template>
  <TotalTime>3286</TotalTime>
  <Words>4255</Words>
  <Application>Microsoft Office PowerPoint</Application>
  <PresentationFormat>On-screen Show (4:3)</PresentationFormat>
  <Paragraphs>436</Paragraphs>
  <Slides>49</Slides>
  <Notes>49</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asa_template_plain</vt:lpstr>
      <vt:lpstr>FIXED CONTENT</vt:lpstr>
      <vt:lpstr>PowerPoint Presentation</vt:lpstr>
      <vt:lpstr>Notes for tutors</vt:lpstr>
      <vt:lpstr>What’s covered</vt:lpstr>
      <vt:lpstr>PowerPoint Presentation</vt:lpstr>
      <vt:lpstr>Advertising Standards Authority</vt:lpstr>
      <vt:lpstr>Advertising regulation overview</vt:lpstr>
      <vt:lpstr>PowerPoint Presentation</vt:lpstr>
      <vt:lpstr>PowerPoint Presentation</vt:lpstr>
      <vt:lpstr>Making ads responsible</vt:lpstr>
      <vt:lpstr>Responsible advertising is an essential part of modern life</vt:lpstr>
      <vt:lpstr>Discussion time: What is the point of advertising?</vt:lpstr>
      <vt:lpstr>PowerPoint Presentation</vt:lpstr>
      <vt:lpstr>PowerPoint Presentation</vt:lpstr>
      <vt:lpstr>PowerPoint Presentation</vt:lpstr>
      <vt:lpstr>PowerPoint Presentation</vt:lpstr>
      <vt:lpstr>PowerPoint Presentation</vt:lpstr>
      <vt:lpstr>The key advertising rules state that: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Complaints</vt:lpstr>
      <vt:lpstr>Misleading advertising</vt:lpstr>
      <vt:lpstr>Snickers (Mars Chocolate UK) – 2012 </vt:lpstr>
      <vt:lpstr>Burger King – 2010 </vt:lpstr>
      <vt:lpstr>Discussion time: What are the limits?</vt:lpstr>
      <vt:lpstr>Harmful and offensive advertising </vt:lpstr>
      <vt:lpstr>Drop Dead Clothing – 2011 </vt:lpstr>
      <vt:lpstr>Home Office – 2013   </vt:lpstr>
      <vt:lpstr>Diabetes UK – 2008 </vt:lpstr>
      <vt:lpstr>Discussion time: What are the limits?</vt:lpstr>
      <vt:lpstr>PowerPoint Presentation</vt:lpstr>
      <vt:lpstr>Advertising to children</vt:lpstr>
      <vt:lpstr>no added sugar Ltd – 2010 </vt:lpstr>
      <vt:lpstr>Sexual imagery</vt:lpstr>
      <vt:lpstr>American Apparel – 2012 </vt:lpstr>
      <vt:lpstr>Food advertising</vt:lpstr>
      <vt:lpstr>Swizzels Matlow – 2012 </vt:lpstr>
      <vt:lpstr>Alcohol</vt:lpstr>
      <vt:lpstr>Hi Spirits – 2012 </vt:lpstr>
      <vt:lpstr>Gambling</vt:lpstr>
      <vt:lpstr>Betfair – 2009 </vt:lpstr>
      <vt:lpstr>Discussion time: Young people as consumers </vt:lpstr>
      <vt:lpstr>Thank you</vt:lpstr>
    </vt:vector>
  </TitlesOfParts>
  <Company>Advertising Standards Authority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UK Advertising Regulation</dc:title>
  <dc:creator>priscillao</dc:creator>
  <cp:lastModifiedBy>Priscilla Owusu</cp:lastModifiedBy>
  <cp:revision>150</cp:revision>
  <cp:lastPrinted>2015-07-14T15:31:53Z</cp:lastPrinted>
  <dcterms:created xsi:type="dcterms:W3CDTF">2014-08-14T11:29:59Z</dcterms:created>
  <dcterms:modified xsi:type="dcterms:W3CDTF">2015-09-17T10:17:46Z</dcterms:modified>
</cp:coreProperties>
</file>